
<file path=[Content_Types].xml><?xml version="1.0" encoding="utf-8"?>
<Types xmlns="http://schemas.openxmlformats.org/package/2006/content-types">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9"/>
  </p:notesMasterIdLst>
  <p:handoutMasterIdLst>
    <p:handoutMasterId r:id="rId40"/>
  </p:handoutMasterIdLst>
  <p:sldIdLst>
    <p:sldId id="294" r:id="rId2"/>
    <p:sldId id="263" r:id="rId3"/>
    <p:sldId id="269" r:id="rId4"/>
    <p:sldId id="276" r:id="rId5"/>
    <p:sldId id="257" r:id="rId6"/>
    <p:sldId id="258" r:id="rId7"/>
    <p:sldId id="259" r:id="rId8"/>
    <p:sldId id="264" r:id="rId9"/>
    <p:sldId id="279" r:id="rId10"/>
    <p:sldId id="260" r:id="rId11"/>
    <p:sldId id="277" r:id="rId12"/>
    <p:sldId id="261" r:id="rId13"/>
    <p:sldId id="265" r:id="rId14"/>
    <p:sldId id="273" r:id="rId15"/>
    <p:sldId id="274" r:id="rId16"/>
    <p:sldId id="275" r:id="rId17"/>
    <p:sldId id="292" r:id="rId18"/>
    <p:sldId id="293" r:id="rId19"/>
    <p:sldId id="278" r:id="rId20"/>
    <p:sldId id="267" r:id="rId21"/>
    <p:sldId id="268" r:id="rId22"/>
    <p:sldId id="266" r:id="rId23"/>
    <p:sldId id="280" r:id="rId24"/>
    <p:sldId id="270" r:id="rId25"/>
    <p:sldId id="286" r:id="rId26"/>
    <p:sldId id="287" r:id="rId27"/>
    <p:sldId id="291" r:id="rId28"/>
    <p:sldId id="288" r:id="rId29"/>
    <p:sldId id="289" r:id="rId30"/>
    <p:sldId id="290" r:id="rId31"/>
    <p:sldId id="271" r:id="rId32"/>
    <p:sldId id="281" r:id="rId33"/>
    <p:sldId id="282" r:id="rId34"/>
    <p:sldId id="283" r:id="rId35"/>
    <p:sldId id="284" r:id="rId36"/>
    <p:sldId id="272" r:id="rId37"/>
    <p:sldId id="285" r:id="rId3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5" d="100"/>
          <a:sy n="45" d="100"/>
        </p:scale>
        <p:origin x="-72" y="-83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619489B-D289-4E5D-AD05-D55D38988BF9}" type="datetimeFigureOut">
              <a:rPr lang="en-US" smtClean="0"/>
              <a:t>3/6/2013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B1D9C2A-5A56-4033-936A-E14AE5FA2EBF}" type="slidenum">
              <a:rPr lang="en-US" smtClean="0"/>
              <a:t>‹#›</a:t>
            </a:fld>
            <a:endParaRPr lang="en-US"/>
          </a:p>
        </p:txBody>
      </p:sp>
    </p:spTree>
    <p:extLst>
      <p:ext uri="{BB962C8B-B14F-4D97-AF65-F5344CB8AC3E}">
        <p14:creationId xmlns:p14="http://schemas.microsoft.com/office/powerpoint/2010/main" val="23017345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E2A5C2B-A444-4DEF-B32B-57E14DA05EA0}" type="datetimeFigureOut">
              <a:rPr lang="en-US" smtClean="0"/>
              <a:pPr/>
              <a:t>3/6/2013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1AB07F4-BEE3-4081-9102-EC59D6490942}" type="slidenum">
              <a:rPr lang="en-US" smtClean="0"/>
              <a:pPr/>
              <a:t>‹#›</a:t>
            </a:fld>
            <a:endParaRPr lang="en-US"/>
          </a:p>
        </p:txBody>
      </p:sp>
    </p:spTree>
    <p:extLst>
      <p:ext uri="{BB962C8B-B14F-4D97-AF65-F5344CB8AC3E}">
        <p14:creationId xmlns:p14="http://schemas.microsoft.com/office/powerpoint/2010/main" val="37244682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88E6E0DF-24E3-4AE2-9EC9-07FEF6D7A5D8}" type="slidenum">
              <a:rPr lang="en-US" smtClean="0"/>
              <a:pPr>
                <a:defRPr/>
              </a:pPr>
              <a:t>1</a:t>
            </a:fld>
            <a:endParaRPr lang="en-US"/>
          </a:p>
        </p:txBody>
      </p:sp>
    </p:spTree>
    <p:extLst>
      <p:ext uri="{BB962C8B-B14F-4D97-AF65-F5344CB8AC3E}">
        <p14:creationId xmlns:p14="http://schemas.microsoft.com/office/powerpoint/2010/main" val="28738167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p>
            <a:fld id="{CB80BA75-EBB5-4757-850D-21E1EC28388F}" type="slidenum">
              <a:rPr lang="en-US" smtClean="0"/>
              <a:pPr/>
              <a:t>29</a:t>
            </a:fld>
            <a:endParaRPr lang="en-US" smtClean="0"/>
          </a:p>
        </p:txBody>
      </p:sp>
      <p:sp>
        <p:nvSpPr>
          <p:cNvPr id="53251" name="Rectangle 2"/>
          <p:cNvSpPr>
            <a:spLocks noGrp="1" noRot="1" noChangeAspect="1" noChangeArrowheads="1" noTextEdit="1"/>
          </p:cNvSpPr>
          <p:nvPr>
            <p:ph type="sldImg"/>
          </p:nvPr>
        </p:nvSpPr>
        <p:spPr>
          <a:xfrm>
            <a:off x="1154113" y="693738"/>
            <a:ext cx="4549775" cy="3413125"/>
          </a:xfrm>
          <a:ln/>
        </p:spPr>
      </p:sp>
      <p:sp>
        <p:nvSpPr>
          <p:cNvPr id="53252" name="Rectangle 3"/>
          <p:cNvSpPr>
            <a:spLocks noGrp="1" noChangeArrowheads="1"/>
          </p:cNvSpPr>
          <p:nvPr>
            <p:ph type="body" idx="1"/>
          </p:nvPr>
        </p:nvSpPr>
        <p:spPr>
          <a:xfrm>
            <a:off x="914400" y="4343400"/>
            <a:ext cx="5029200" cy="4114800"/>
          </a:xfrm>
          <a:noFill/>
          <a:ln/>
        </p:spPr>
        <p:txBody>
          <a:bodyPr lIns="90488" tIns="44450" rIns="90488" bIns="44450"/>
          <a:lstStyle/>
          <a:p>
            <a:pPr eaLnBrk="1" hangingPunct="1"/>
            <a:r>
              <a:rPr lang="en-US" smtClean="0"/>
              <a:t>Uranium eventually decays into Ra-226 then into Rn-222 and then to Po-218. But the interesting phase change happens in this process. Ra is a solid but Rn is a gas and Po is a solid again. So one of the properties of Rn that makes it so mobile is that it is a gas and can migrate through the soil and get released to either the atmosphere or into a enclosed structure (basement or house). The accumulation in Rn in enclosed spaces may become a problem.</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p>
            <a:fld id="{68FCE995-1040-4A10-8F2C-4AD7A41A6869}" type="slidenum">
              <a:rPr lang="en-US" smtClean="0"/>
              <a:pPr/>
              <a:t>30</a:t>
            </a:fld>
            <a:endParaRPr lang="en-US" smtClean="0"/>
          </a:p>
        </p:txBody>
      </p:sp>
      <p:sp>
        <p:nvSpPr>
          <p:cNvPr id="54275" name="Rectangle 2"/>
          <p:cNvSpPr>
            <a:spLocks noGrp="1" noRot="1" noChangeAspect="1" noChangeArrowheads="1" noTextEdit="1"/>
          </p:cNvSpPr>
          <p:nvPr>
            <p:ph type="sldImg"/>
          </p:nvPr>
        </p:nvSpPr>
        <p:spPr>
          <a:xfrm>
            <a:off x="1154113" y="693738"/>
            <a:ext cx="4549775" cy="3413125"/>
          </a:xfrm>
          <a:ln/>
        </p:spPr>
      </p:sp>
      <p:sp>
        <p:nvSpPr>
          <p:cNvPr id="54276" name="Rectangle 3"/>
          <p:cNvSpPr>
            <a:spLocks noGrp="1" noChangeArrowheads="1"/>
          </p:cNvSpPr>
          <p:nvPr>
            <p:ph type="body" idx="1"/>
          </p:nvPr>
        </p:nvSpPr>
        <p:spPr>
          <a:xfrm>
            <a:off x="914400" y="4343400"/>
            <a:ext cx="5029200" cy="4114800"/>
          </a:xfrm>
          <a:noFill/>
          <a:ln/>
        </p:spPr>
        <p:txBody>
          <a:bodyPr lIns="90488" tIns="44450" rIns="90488" bIns="44450"/>
          <a:lstStyle/>
          <a:p>
            <a:pPr eaLnBrk="1" hangingPunct="1"/>
            <a:r>
              <a:rPr lang="en-US" smtClean="0"/>
              <a:t>Rn can enter your house in many ways. But it depends on if your house is in an area that is prone to Rn and has an space in which Rn can accumulate many buildings that have a earth floor basement or other on enclosed area can accumulate Rn.</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5B4727A-58C0-46BB-A54C-5A715847963E}" type="datetimeFigureOut">
              <a:rPr lang="en-US" smtClean="0"/>
              <a:pPr/>
              <a:t>3/6/2013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8A8210-4363-44DC-8104-AD1D387F145D}" type="slidenum">
              <a:rPr lang="en-US" smtClean="0"/>
              <a:pPr/>
              <a:t>‹#›</a:t>
            </a:fld>
            <a:endParaRPr lang="en-US"/>
          </a:p>
        </p:txBody>
      </p:sp>
    </p:spTree>
    <p:extLst>
      <p:ext uri="{BB962C8B-B14F-4D97-AF65-F5344CB8AC3E}">
        <p14:creationId xmlns:p14="http://schemas.microsoft.com/office/powerpoint/2010/main" val="17605432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5B4727A-58C0-46BB-A54C-5A715847963E}" type="datetimeFigureOut">
              <a:rPr lang="en-US" smtClean="0"/>
              <a:pPr/>
              <a:t>3/6/2013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8A8210-4363-44DC-8104-AD1D387F145D}" type="slidenum">
              <a:rPr lang="en-US" smtClean="0"/>
              <a:pPr/>
              <a:t>‹#›</a:t>
            </a:fld>
            <a:endParaRPr lang="en-US"/>
          </a:p>
        </p:txBody>
      </p:sp>
    </p:spTree>
    <p:extLst>
      <p:ext uri="{BB962C8B-B14F-4D97-AF65-F5344CB8AC3E}">
        <p14:creationId xmlns:p14="http://schemas.microsoft.com/office/powerpoint/2010/main" val="351069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5B4727A-58C0-46BB-A54C-5A715847963E}" type="datetimeFigureOut">
              <a:rPr lang="en-US" smtClean="0"/>
              <a:pPr/>
              <a:t>3/6/2013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8A8210-4363-44DC-8104-AD1D387F145D}" type="slidenum">
              <a:rPr lang="en-US" smtClean="0"/>
              <a:pPr/>
              <a:t>‹#›</a:t>
            </a:fld>
            <a:endParaRPr lang="en-US"/>
          </a:p>
        </p:txBody>
      </p:sp>
    </p:spTree>
    <p:extLst>
      <p:ext uri="{BB962C8B-B14F-4D97-AF65-F5344CB8AC3E}">
        <p14:creationId xmlns:p14="http://schemas.microsoft.com/office/powerpoint/2010/main" val="38269910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5B4727A-58C0-46BB-A54C-5A715847963E}" type="datetimeFigureOut">
              <a:rPr lang="en-US" smtClean="0"/>
              <a:pPr/>
              <a:t>3/6/2013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8A8210-4363-44DC-8104-AD1D387F145D}" type="slidenum">
              <a:rPr lang="en-US" smtClean="0"/>
              <a:pPr/>
              <a:t>‹#›</a:t>
            </a:fld>
            <a:endParaRPr lang="en-US"/>
          </a:p>
        </p:txBody>
      </p:sp>
    </p:spTree>
    <p:extLst>
      <p:ext uri="{BB962C8B-B14F-4D97-AF65-F5344CB8AC3E}">
        <p14:creationId xmlns:p14="http://schemas.microsoft.com/office/powerpoint/2010/main" val="25571761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5B4727A-58C0-46BB-A54C-5A715847963E}" type="datetimeFigureOut">
              <a:rPr lang="en-US" smtClean="0"/>
              <a:pPr/>
              <a:t>3/6/2013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8A8210-4363-44DC-8104-AD1D387F145D}" type="slidenum">
              <a:rPr lang="en-US" smtClean="0"/>
              <a:pPr/>
              <a:t>‹#›</a:t>
            </a:fld>
            <a:endParaRPr lang="en-US"/>
          </a:p>
        </p:txBody>
      </p:sp>
    </p:spTree>
    <p:extLst>
      <p:ext uri="{BB962C8B-B14F-4D97-AF65-F5344CB8AC3E}">
        <p14:creationId xmlns:p14="http://schemas.microsoft.com/office/powerpoint/2010/main" val="38653937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5B4727A-58C0-46BB-A54C-5A715847963E}" type="datetimeFigureOut">
              <a:rPr lang="en-US" smtClean="0"/>
              <a:pPr/>
              <a:t>3/6/2013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28A8210-4363-44DC-8104-AD1D387F145D}" type="slidenum">
              <a:rPr lang="en-US" smtClean="0"/>
              <a:pPr/>
              <a:t>‹#›</a:t>
            </a:fld>
            <a:endParaRPr lang="en-US"/>
          </a:p>
        </p:txBody>
      </p:sp>
    </p:spTree>
    <p:extLst>
      <p:ext uri="{BB962C8B-B14F-4D97-AF65-F5344CB8AC3E}">
        <p14:creationId xmlns:p14="http://schemas.microsoft.com/office/powerpoint/2010/main" val="22611124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5B4727A-58C0-46BB-A54C-5A715847963E}" type="datetimeFigureOut">
              <a:rPr lang="en-US" smtClean="0"/>
              <a:pPr/>
              <a:t>3/6/2013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28A8210-4363-44DC-8104-AD1D387F145D}" type="slidenum">
              <a:rPr lang="en-US" smtClean="0"/>
              <a:pPr/>
              <a:t>‹#›</a:t>
            </a:fld>
            <a:endParaRPr lang="en-US"/>
          </a:p>
        </p:txBody>
      </p:sp>
    </p:spTree>
    <p:extLst>
      <p:ext uri="{BB962C8B-B14F-4D97-AF65-F5344CB8AC3E}">
        <p14:creationId xmlns:p14="http://schemas.microsoft.com/office/powerpoint/2010/main" val="32981014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5B4727A-58C0-46BB-A54C-5A715847963E}" type="datetimeFigureOut">
              <a:rPr lang="en-US" smtClean="0"/>
              <a:pPr/>
              <a:t>3/6/2013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28A8210-4363-44DC-8104-AD1D387F145D}" type="slidenum">
              <a:rPr lang="en-US" smtClean="0"/>
              <a:pPr/>
              <a:t>‹#›</a:t>
            </a:fld>
            <a:endParaRPr lang="en-US"/>
          </a:p>
        </p:txBody>
      </p:sp>
    </p:spTree>
    <p:extLst>
      <p:ext uri="{BB962C8B-B14F-4D97-AF65-F5344CB8AC3E}">
        <p14:creationId xmlns:p14="http://schemas.microsoft.com/office/powerpoint/2010/main" val="27641847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5B4727A-58C0-46BB-A54C-5A715847963E}" type="datetimeFigureOut">
              <a:rPr lang="en-US" smtClean="0"/>
              <a:pPr/>
              <a:t>3/6/2013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28A8210-4363-44DC-8104-AD1D387F145D}" type="slidenum">
              <a:rPr lang="en-US" smtClean="0"/>
              <a:pPr/>
              <a:t>‹#›</a:t>
            </a:fld>
            <a:endParaRPr lang="en-US"/>
          </a:p>
        </p:txBody>
      </p:sp>
      <p:pic>
        <p:nvPicPr>
          <p:cNvPr id="5" name="Picture 4" descr="RCNET.jpg"/>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121650" y="5961063"/>
            <a:ext cx="1044575" cy="966787"/>
          </a:xfrm>
          <a:prstGeom prst="rect">
            <a:avLst/>
          </a:prstGeom>
          <a:noFill/>
          <a:ln w="9525">
            <a:noFill/>
            <a:miter lim="800000"/>
            <a:headEnd/>
            <a:tailEnd/>
          </a:ln>
        </p:spPr>
      </p:pic>
      <p:pic>
        <p:nvPicPr>
          <p:cNvPr id="6" name="Picture 5" descr="IRSC_NSFPoster.jpg"/>
          <p:cNvPicPr>
            <a:picLocks noChangeAspect="1"/>
          </p:cNvPicPr>
          <p:nvPr/>
        </p:nvPicPr>
        <p:blipFill>
          <a:blip r:embed="rId3" cstate="print">
            <a:clrChange>
              <a:clrFrom>
                <a:srgbClr val="1A174E"/>
              </a:clrFrom>
              <a:clrTo>
                <a:srgbClr val="1A174E">
                  <a:alpha val="0"/>
                </a:srgbClr>
              </a:clrTo>
            </a:clrChange>
            <a:extLst>
              <a:ext uri="{28A0092B-C50C-407E-A947-70E740481C1C}">
                <a14:useLocalDpi xmlns:a14="http://schemas.microsoft.com/office/drawing/2010/main" val="0"/>
              </a:ext>
            </a:extLst>
          </a:blip>
          <a:srcRect/>
          <a:stretch>
            <a:fillRect/>
          </a:stretch>
        </p:blipFill>
        <p:spPr bwMode="auto">
          <a:xfrm>
            <a:off x="0" y="6443663"/>
            <a:ext cx="457200" cy="358775"/>
          </a:xfrm>
          <a:prstGeom prst="rect">
            <a:avLst/>
          </a:prstGeom>
          <a:noFill/>
          <a:ln w="9525">
            <a:noFill/>
            <a:miter lim="800000"/>
            <a:headEnd/>
            <a:tailEnd/>
          </a:ln>
        </p:spPr>
      </p:pic>
    </p:spTree>
    <p:extLst>
      <p:ext uri="{BB962C8B-B14F-4D97-AF65-F5344CB8AC3E}">
        <p14:creationId xmlns:p14="http://schemas.microsoft.com/office/powerpoint/2010/main" val="19749334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5B4727A-58C0-46BB-A54C-5A715847963E}" type="datetimeFigureOut">
              <a:rPr lang="en-US" smtClean="0"/>
              <a:pPr/>
              <a:t>3/6/2013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28A8210-4363-44DC-8104-AD1D387F145D}" type="slidenum">
              <a:rPr lang="en-US" smtClean="0"/>
              <a:pPr/>
              <a:t>‹#›</a:t>
            </a:fld>
            <a:endParaRPr lang="en-US"/>
          </a:p>
        </p:txBody>
      </p:sp>
    </p:spTree>
    <p:extLst>
      <p:ext uri="{BB962C8B-B14F-4D97-AF65-F5344CB8AC3E}">
        <p14:creationId xmlns:p14="http://schemas.microsoft.com/office/powerpoint/2010/main" val="38783197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5B4727A-58C0-46BB-A54C-5A715847963E}" type="datetimeFigureOut">
              <a:rPr lang="en-US" smtClean="0"/>
              <a:pPr/>
              <a:t>3/6/2013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28A8210-4363-44DC-8104-AD1D387F145D}" type="slidenum">
              <a:rPr lang="en-US" smtClean="0"/>
              <a:pPr/>
              <a:t>‹#›</a:t>
            </a:fld>
            <a:endParaRPr lang="en-US"/>
          </a:p>
        </p:txBody>
      </p:sp>
    </p:spTree>
    <p:extLst>
      <p:ext uri="{BB962C8B-B14F-4D97-AF65-F5344CB8AC3E}">
        <p14:creationId xmlns:p14="http://schemas.microsoft.com/office/powerpoint/2010/main" val="39730874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25000"/>
            <a:lum/>
          </a:blip>
          <a:srcRect/>
          <a:stretch>
            <a:fillRect l="-1000" r="-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5B4727A-58C0-46BB-A54C-5A715847963E}" type="datetimeFigureOut">
              <a:rPr lang="en-US" smtClean="0"/>
              <a:pPr/>
              <a:t>3/6/2013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28A8210-4363-44DC-8104-AD1D387F145D}" type="slidenum">
              <a:rPr lang="en-US" smtClean="0"/>
              <a:pPr/>
              <a:t>‹#›</a:t>
            </a:fld>
            <a:endParaRPr lang="en-US"/>
          </a:p>
        </p:txBody>
      </p:sp>
    </p:spTree>
    <p:extLst>
      <p:ext uri="{BB962C8B-B14F-4D97-AF65-F5344CB8AC3E}">
        <p14:creationId xmlns:p14="http://schemas.microsoft.com/office/powerpoint/2010/main" val="129168953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7.wmf"/></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399" y="1772816"/>
            <a:ext cx="8839199" cy="4896544"/>
          </a:xfrm>
          <a:prstGeom prst="rect">
            <a:avLst/>
          </a:prstGeom>
          <a:noFill/>
        </p:spPr>
        <p:txBody>
          <a:bodyPr wrap="square" rtlCol="0">
            <a:noAutofit/>
          </a:bodyPr>
          <a:lstStyle/>
          <a:p>
            <a:pPr fontAlgn="base">
              <a:spcBef>
                <a:spcPct val="0"/>
              </a:spcBef>
              <a:spcAft>
                <a:spcPct val="0"/>
              </a:spcAft>
            </a:pPr>
            <a:r>
              <a:rPr lang="en-US" sz="1800" b="1" u="sng" dirty="0">
                <a:solidFill>
                  <a:srgbClr val="000000"/>
                </a:solidFill>
                <a:latin typeface="+mn-lt"/>
              </a:rPr>
              <a:t>ACADs (08-006)  Covered</a:t>
            </a:r>
          </a:p>
          <a:p>
            <a:pPr fontAlgn="base">
              <a:spcBef>
                <a:spcPct val="0"/>
              </a:spcBef>
              <a:spcAft>
                <a:spcPct val="0"/>
              </a:spcAft>
            </a:pPr>
            <a:endParaRPr lang="en-US" sz="1800" b="1" u="sng" dirty="0">
              <a:solidFill>
                <a:srgbClr val="000000"/>
              </a:solidFill>
              <a:latin typeface="+mn-lt"/>
            </a:endParaRPr>
          </a:p>
          <a:p>
            <a:pPr fontAlgn="base">
              <a:spcBef>
                <a:spcPct val="0"/>
              </a:spcBef>
              <a:spcAft>
                <a:spcPct val="0"/>
              </a:spcAft>
            </a:pPr>
            <a:endParaRPr lang="en-US" sz="1800" b="1" u="sng" dirty="0">
              <a:solidFill>
                <a:srgbClr val="000000"/>
              </a:solidFill>
              <a:latin typeface="+mn-lt"/>
            </a:endParaRPr>
          </a:p>
          <a:p>
            <a:pPr fontAlgn="base">
              <a:spcBef>
                <a:spcPct val="0"/>
              </a:spcBef>
              <a:spcAft>
                <a:spcPct val="0"/>
              </a:spcAft>
            </a:pPr>
            <a:endParaRPr lang="en-US" sz="1800" b="1" u="sng" dirty="0" smtClean="0">
              <a:solidFill>
                <a:srgbClr val="000000"/>
              </a:solidFill>
              <a:latin typeface="+mn-lt"/>
            </a:endParaRPr>
          </a:p>
          <a:p>
            <a:pPr fontAlgn="base">
              <a:spcBef>
                <a:spcPct val="0"/>
              </a:spcBef>
              <a:spcAft>
                <a:spcPct val="0"/>
              </a:spcAft>
            </a:pPr>
            <a:endParaRPr lang="en-US" sz="1800" b="1" u="sng" dirty="0" smtClean="0">
              <a:solidFill>
                <a:srgbClr val="000000"/>
              </a:solidFill>
              <a:latin typeface="+mn-lt"/>
            </a:endParaRPr>
          </a:p>
          <a:p>
            <a:pPr fontAlgn="base">
              <a:spcBef>
                <a:spcPct val="0"/>
              </a:spcBef>
              <a:spcAft>
                <a:spcPct val="0"/>
              </a:spcAft>
            </a:pPr>
            <a:endParaRPr lang="en-US" b="1" u="sng" dirty="0">
              <a:solidFill>
                <a:srgbClr val="000000"/>
              </a:solidFill>
            </a:endParaRPr>
          </a:p>
          <a:p>
            <a:pPr fontAlgn="base">
              <a:spcBef>
                <a:spcPct val="0"/>
              </a:spcBef>
              <a:spcAft>
                <a:spcPct val="0"/>
              </a:spcAft>
            </a:pPr>
            <a:r>
              <a:rPr lang="en-US" sz="1800" b="1" u="sng" dirty="0" smtClean="0">
                <a:solidFill>
                  <a:srgbClr val="000000"/>
                </a:solidFill>
                <a:latin typeface="+mn-lt"/>
              </a:rPr>
              <a:t>Keywords</a:t>
            </a:r>
          </a:p>
          <a:p>
            <a:pPr fontAlgn="base">
              <a:spcBef>
                <a:spcPct val="0"/>
              </a:spcBef>
              <a:spcAft>
                <a:spcPct val="0"/>
              </a:spcAft>
            </a:pPr>
            <a:r>
              <a:rPr lang="en-US" dirty="0" smtClean="0">
                <a:solidFill>
                  <a:srgbClr val="000000"/>
                </a:solidFill>
                <a:latin typeface="+mn-lt"/>
              </a:rPr>
              <a:t>Types of air samplers, air sample locations, particulates, noble gases, radon, flow rate, concentration,  DAC, dose calculation, ALI.</a:t>
            </a:r>
          </a:p>
          <a:p>
            <a:pPr fontAlgn="base">
              <a:spcBef>
                <a:spcPct val="0"/>
              </a:spcBef>
              <a:spcAft>
                <a:spcPct val="0"/>
              </a:spcAft>
            </a:pPr>
            <a:endParaRPr lang="en-US" b="1" u="sng" dirty="0">
              <a:solidFill>
                <a:srgbClr val="000000"/>
              </a:solidFill>
            </a:endParaRPr>
          </a:p>
          <a:p>
            <a:pPr fontAlgn="base">
              <a:spcBef>
                <a:spcPct val="0"/>
              </a:spcBef>
              <a:spcAft>
                <a:spcPct val="0"/>
              </a:spcAft>
            </a:pPr>
            <a:r>
              <a:rPr lang="en-US" sz="1800" b="1" u="sng" dirty="0" smtClean="0">
                <a:solidFill>
                  <a:srgbClr val="000000"/>
                </a:solidFill>
                <a:latin typeface="+mn-lt"/>
              </a:rPr>
              <a:t>Description</a:t>
            </a:r>
          </a:p>
          <a:p>
            <a:pPr fontAlgn="base">
              <a:spcBef>
                <a:spcPct val="0"/>
              </a:spcBef>
              <a:spcAft>
                <a:spcPct val="0"/>
              </a:spcAft>
            </a:pPr>
            <a:endParaRPr lang="en-US" sz="1800" dirty="0" smtClean="0">
              <a:solidFill>
                <a:srgbClr val="000000"/>
              </a:solidFill>
              <a:latin typeface="+mn-lt"/>
            </a:endParaRPr>
          </a:p>
          <a:p>
            <a:pPr fontAlgn="base">
              <a:spcBef>
                <a:spcPct val="0"/>
              </a:spcBef>
              <a:spcAft>
                <a:spcPct val="0"/>
              </a:spcAft>
            </a:pPr>
            <a:endParaRPr lang="en-US" b="1" u="sng" dirty="0">
              <a:solidFill>
                <a:srgbClr val="000000"/>
              </a:solidFill>
            </a:endParaRPr>
          </a:p>
          <a:p>
            <a:pPr fontAlgn="base">
              <a:spcBef>
                <a:spcPct val="0"/>
              </a:spcBef>
              <a:spcAft>
                <a:spcPct val="0"/>
              </a:spcAft>
            </a:pPr>
            <a:r>
              <a:rPr lang="en-US" sz="1800" b="1" u="sng" dirty="0" smtClean="0">
                <a:solidFill>
                  <a:srgbClr val="000000"/>
                </a:solidFill>
                <a:latin typeface="+mn-lt"/>
              </a:rPr>
              <a:t>Supporting Material</a:t>
            </a:r>
          </a:p>
          <a:p>
            <a:pPr fontAlgn="base">
              <a:spcBef>
                <a:spcPct val="0"/>
              </a:spcBef>
              <a:spcAft>
                <a:spcPct val="0"/>
              </a:spcAft>
            </a:pPr>
            <a:endParaRPr lang="en-US" dirty="0">
              <a:solidFill>
                <a:srgbClr val="000000"/>
              </a:solidFill>
            </a:endParaRPr>
          </a:p>
          <a:p>
            <a:pPr fontAlgn="base">
              <a:spcBef>
                <a:spcPct val="0"/>
              </a:spcBef>
              <a:spcAft>
                <a:spcPct val="0"/>
              </a:spcAft>
            </a:pPr>
            <a:endParaRPr lang="en-US" dirty="0">
              <a:solidFill>
                <a:srgbClr val="000000"/>
              </a:solidFill>
            </a:endParaRPr>
          </a:p>
        </p:txBody>
      </p:sp>
      <p:sp>
        <p:nvSpPr>
          <p:cNvPr id="8" name="Title 1"/>
          <p:cNvSpPr txBox="1">
            <a:spLocks/>
          </p:cNvSpPr>
          <p:nvPr/>
        </p:nvSpPr>
        <p:spPr>
          <a:xfrm>
            <a:off x="0" y="0"/>
            <a:ext cx="9144000" cy="990600"/>
          </a:xfrm>
          <a:prstGeom prst="rect">
            <a:avLst/>
          </a:prstGeom>
        </p:spPr>
        <p:txBody>
          <a:bodyPr anchor="b" anchorCtr="0"/>
          <a:lstStyle/>
          <a:p>
            <a:pPr fontAlgn="base">
              <a:spcBef>
                <a:spcPct val="0"/>
              </a:spcBef>
              <a:spcAft>
                <a:spcPct val="0"/>
              </a:spcAft>
              <a:defRPr/>
            </a:pPr>
            <a:r>
              <a:rPr lang="en-US" sz="3600" b="1" kern="0" dirty="0" smtClean="0">
                <a:ln>
                  <a:solidFill>
                    <a:srgbClr val="000000">
                      <a:alpha val="50000"/>
                    </a:srgbClr>
                  </a:solidFill>
                </a:ln>
                <a:solidFill>
                  <a:srgbClr val="000000"/>
                </a:solidFill>
                <a:effectLst>
                  <a:outerShdw blurRad="38100" dist="38100" dir="2700000" algn="tl">
                    <a:srgbClr val="000000">
                      <a:alpha val="43137"/>
                    </a:srgbClr>
                  </a:outerShdw>
                </a:effectLst>
                <a:latin typeface="Garamond" pitchFamily="18" charset="0"/>
              </a:rPr>
              <a:t>Air Sampling</a:t>
            </a:r>
            <a:endParaRPr lang="en-US" sz="3600" b="1" kern="0" dirty="0">
              <a:ln>
                <a:solidFill>
                  <a:srgbClr val="000000">
                    <a:alpha val="50000"/>
                  </a:srgbClr>
                </a:solidFill>
              </a:ln>
              <a:solidFill>
                <a:srgbClr val="000000"/>
              </a:solidFill>
              <a:effectLst>
                <a:outerShdw blurRad="38100" dist="38100" dir="2700000" algn="tl">
                  <a:srgbClr val="000000">
                    <a:alpha val="43137"/>
                  </a:srgbClr>
                </a:outerShdw>
              </a:effectLst>
              <a:latin typeface="Garamond" pitchFamily="18"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557090916"/>
              </p:ext>
            </p:extLst>
          </p:nvPr>
        </p:nvGraphicFramePr>
        <p:xfrm>
          <a:off x="323526" y="2132856"/>
          <a:ext cx="8668072" cy="1296144"/>
        </p:xfrm>
        <a:graphic>
          <a:graphicData uri="http://schemas.openxmlformats.org/drawingml/2006/table">
            <a:tbl>
              <a:tblPr>
                <a:effectLst/>
                <a:tableStyleId>{5C22544A-7EE6-4342-B048-85BDC9FD1C3A}</a:tableStyleId>
              </a:tblPr>
              <a:tblGrid>
                <a:gridCol w="2167018"/>
                <a:gridCol w="2167018"/>
                <a:gridCol w="2167018"/>
                <a:gridCol w="2167018"/>
              </a:tblGrid>
              <a:tr h="432048">
                <a:tc>
                  <a:txBody>
                    <a:bodyPr/>
                    <a:lstStyle/>
                    <a:p>
                      <a:r>
                        <a:rPr lang="en-US" dirty="0" smtClean="0">
                          <a:solidFill>
                            <a:schemeClr val="tx1"/>
                          </a:solidFill>
                        </a:rPr>
                        <a:t>3.2.4.1</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tx1"/>
                          </a:solidFill>
                        </a:rPr>
                        <a:t>3.2.4.5.2</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dirty="0" smtClean="0">
                          <a:solidFill>
                            <a:schemeClr val="tx1"/>
                          </a:solidFill>
                        </a:rPr>
                        <a:t>3.2.4.5.3</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tx1"/>
                          </a:solidFill>
                        </a:rPr>
                        <a:t>3.3.7.6.2</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432048">
                <a:tc>
                  <a:txBody>
                    <a:bodyPr/>
                    <a:lstStyle/>
                    <a:p>
                      <a:r>
                        <a:rPr lang="en-US" dirty="0" smtClean="0">
                          <a:solidFill>
                            <a:schemeClr val="tx1"/>
                          </a:solidFill>
                        </a:rPr>
                        <a:t>3.3.9.6</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tx1"/>
                          </a:solidFill>
                        </a:rPr>
                        <a:t>3.3.10.5</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dirty="0" smtClean="0">
                          <a:solidFill>
                            <a:schemeClr val="tx1"/>
                          </a:solidFill>
                        </a:rPr>
                        <a:t>3.3.10.6</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tx1"/>
                          </a:solidFill>
                        </a:rPr>
                        <a:t>3.3.14.7.4</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43204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tx1"/>
                          </a:solidFill>
                        </a:rPr>
                        <a:t>3.3.14.7.5</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dirty="0" smtClean="0">
                          <a:solidFill>
                            <a:schemeClr val="tx1"/>
                          </a:solidFill>
                        </a:rPr>
                        <a:t>3.3.16.3</a:t>
                      </a:r>
                      <a:endParaRPr lang="en-US" dirty="0" smtClean="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dirty="0" smtClean="0">
                          <a:solidFill>
                            <a:schemeClr val="tx1"/>
                          </a:solidFill>
                        </a:rPr>
                        <a:t>3.3.16.4</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28070775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lstStyle/>
          <a:p>
            <a:pPr eaLnBrk="1" hangingPunct="1"/>
            <a:r>
              <a:rPr lang="en-US" smtClean="0"/>
              <a:t>Concentrations</a:t>
            </a:r>
          </a:p>
        </p:txBody>
      </p:sp>
      <p:sp>
        <p:nvSpPr>
          <p:cNvPr id="92163" name="Rectangle 3"/>
          <p:cNvSpPr>
            <a:spLocks noGrp="1" noChangeArrowheads="1"/>
          </p:cNvSpPr>
          <p:nvPr>
            <p:ph idx="1"/>
          </p:nvPr>
        </p:nvSpPr>
        <p:spPr/>
        <p:txBody>
          <a:bodyPr/>
          <a:lstStyle/>
          <a:p>
            <a:pPr eaLnBrk="1" hangingPunct="1"/>
            <a:r>
              <a:rPr lang="en-US" smtClean="0"/>
              <a:t>Collect sample</a:t>
            </a:r>
          </a:p>
          <a:p>
            <a:pPr eaLnBrk="1" hangingPunct="1"/>
            <a:r>
              <a:rPr lang="en-US" smtClean="0"/>
              <a:t>Get flow rate off of instrument</a:t>
            </a:r>
          </a:p>
          <a:p>
            <a:pPr lvl="1" eaLnBrk="1" hangingPunct="1"/>
            <a:r>
              <a:rPr lang="en-US" smtClean="0"/>
              <a:t>Start/stop rates will be different</a:t>
            </a:r>
          </a:p>
          <a:p>
            <a:pPr eaLnBrk="1" hangingPunct="1"/>
            <a:r>
              <a:rPr lang="en-US" smtClean="0"/>
              <a:t>Get start and stop times</a:t>
            </a:r>
          </a:p>
          <a:p>
            <a:pPr eaLnBrk="1" hangingPunct="1"/>
            <a:r>
              <a:rPr lang="en-US" smtClean="0"/>
              <a:t>Calculate total time</a:t>
            </a:r>
          </a:p>
          <a:p>
            <a:pPr eaLnBrk="1" hangingPunct="1"/>
            <a:r>
              <a:rPr lang="en-US" smtClean="0"/>
              <a:t>Calculate total volume of air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0" dirty="0" smtClean="0">
                <a:effectLst/>
              </a:rPr>
              <a:t>Flow rates</a:t>
            </a:r>
            <a:endParaRPr lang="en-US" b="0" dirty="0">
              <a:effectLst/>
            </a:endParaRPr>
          </a:p>
        </p:txBody>
      </p:sp>
      <p:sp>
        <p:nvSpPr>
          <p:cNvPr id="2" name="Content Placeholder 1"/>
          <p:cNvSpPr>
            <a:spLocks noGrp="1"/>
          </p:cNvSpPr>
          <p:nvPr>
            <p:ph idx="1"/>
          </p:nvPr>
        </p:nvSpPr>
        <p:spPr/>
        <p:txBody>
          <a:bodyPr>
            <a:normAutofit lnSpcReduction="10000"/>
          </a:bodyPr>
          <a:lstStyle/>
          <a:p>
            <a:r>
              <a:rPr lang="en-US" dirty="0" smtClean="0"/>
              <a:t>As mentioned the flow rates will be different from start to finish of the sampling times</a:t>
            </a:r>
          </a:p>
          <a:p>
            <a:pPr lvl="1"/>
            <a:r>
              <a:rPr lang="en-US" dirty="0" smtClean="0"/>
              <a:t>This is caused by the loading of the filter</a:t>
            </a:r>
          </a:p>
          <a:p>
            <a:r>
              <a:rPr lang="en-US" dirty="0" smtClean="0"/>
              <a:t>One usually takes the average of the start and stop time flow rates </a:t>
            </a:r>
          </a:p>
          <a:p>
            <a:r>
              <a:rPr lang="en-US" dirty="0" smtClean="0"/>
              <a:t>This is usually acceptable unless there is a known cause that would make the flow rate change in a nonlinear fashion</a:t>
            </a:r>
          </a:p>
          <a:p>
            <a:pPr lvl="1"/>
            <a:r>
              <a:rPr lang="en-US" dirty="0" smtClean="0"/>
              <a:t>Dust storm, pump failure, etc</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p:txBody>
          <a:bodyPr/>
          <a:lstStyle/>
          <a:p>
            <a:pPr eaLnBrk="1" hangingPunct="1"/>
            <a:r>
              <a:rPr lang="en-US" smtClean="0"/>
              <a:t>Concentrations</a:t>
            </a:r>
          </a:p>
        </p:txBody>
      </p:sp>
      <p:sp>
        <p:nvSpPr>
          <p:cNvPr id="93187" name="Rectangle 3"/>
          <p:cNvSpPr>
            <a:spLocks noGrp="1" noChangeArrowheads="1"/>
          </p:cNvSpPr>
          <p:nvPr>
            <p:ph idx="1"/>
          </p:nvPr>
        </p:nvSpPr>
        <p:spPr/>
        <p:txBody>
          <a:bodyPr/>
          <a:lstStyle/>
          <a:p>
            <a:pPr eaLnBrk="1" hangingPunct="1">
              <a:lnSpc>
                <a:spcPct val="90000"/>
              </a:lnSpc>
            </a:pPr>
            <a:r>
              <a:rPr lang="en-US" dirty="0" smtClean="0"/>
              <a:t>Count sample on some sort of detector, usually a alpha counter</a:t>
            </a:r>
          </a:p>
          <a:p>
            <a:pPr eaLnBrk="1" hangingPunct="1">
              <a:lnSpc>
                <a:spcPct val="90000"/>
              </a:lnSpc>
            </a:pPr>
            <a:r>
              <a:rPr lang="en-US" dirty="0" smtClean="0"/>
              <a:t>Calculate total activity(</a:t>
            </a:r>
            <a:r>
              <a:rPr lang="en-US" dirty="0" err="1" smtClean="0"/>
              <a:t>uCi</a:t>
            </a:r>
            <a:r>
              <a:rPr lang="en-US" dirty="0" smtClean="0"/>
              <a:t>)</a:t>
            </a:r>
          </a:p>
          <a:p>
            <a:pPr eaLnBrk="1" hangingPunct="1">
              <a:lnSpc>
                <a:spcPct val="90000"/>
              </a:lnSpc>
            </a:pPr>
            <a:r>
              <a:rPr lang="en-US" dirty="0" smtClean="0"/>
              <a:t>Divide total activity by total volume of air</a:t>
            </a:r>
          </a:p>
          <a:p>
            <a:pPr eaLnBrk="1" hangingPunct="1">
              <a:lnSpc>
                <a:spcPct val="90000"/>
              </a:lnSpc>
            </a:pPr>
            <a:r>
              <a:rPr lang="en-US" dirty="0" smtClean="0"/>
              <a:t>Get results in </a:t>
            </a:r>
            <a:r>
              <a:rPr lang="en-US" dirty="0" err="1" smtClean="0"/>
              <a:t>uCi</a:t>
            </a:r>
            <a:r>
              <a:rPr lang="en-US" dirty="0" smtClean="0"/>
              <a:t>/ml of air</a:t>
            </a:r>
          </a:p>
          <a:p>
            <a:pPr eaLnBrk="1" hangingPunct="1">
              <a:lnSpc>
                <a:spcPct val="90000"/>
              </a:lnSpc>
            </a:pPr>
            <a:endParaRPr lang="en-US" dirty="0" smtClean="0"/>
          </a:p>
          <a:p>
            <a:pPr eaLnBrk="1" hangingPunct="1">
              <a:lnSpc>
                <a:spcPct val="90000"/>
              </a:lnSpc>
            </a:pPr>
            <a:r>
              <a:rPr lang="en-US" dirty="0" smtClean="0"/>
              <a:t>Compare to DACs to see if some action is needed.</a:t>
            </a:r>
          </a:p>
          <a:p>
            <a:pPr eaLnBrk="1" hangingPunct="1">
              <a:lnSpc>
                <a:spcPct val="90000"/>
              </a:lnSpc>
            </a:pPr>
            <a:endParaRPr lang="en-US" dirty="0" smtClean="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0" dirty="0" smtClean="0">
                <a:effectLst/>
              </a:rPr>
              <a:t>Dose calculation</a:t>
            </a:r>
            <a:endParaRPr lang="en-US" b="0" dirty="0">
              <a:effectLst/>
            </a:endParaRPr>
          </a:p>
        </p:txBody>
      </p:sp>
      <p:sp>
        <p:nvSpPr>
          <p:cNvPr id="2" name="Content Placeholder 1"/>
          <p:cNvSpPr>
            <a:spLocks noGrp="1"/>
          </p:cNvSpPr>
          <p:nvPr>
            <p:ph idx="1"/>
          </p:nvPr>
        </p:nvSpPr>
        <p:spPr/>
        <p:txBody>
          <a:bodyPr>
            <a:normAutofit fontScale="92500" lnSpcReduction="10000"/>
          </a:bodyPr>
          <a:lstStyle/>
          <a:p>
            <a:r>
              <a:rPr lang="en-US" dirty="0" smtClean="0"/>
              <a:t>From the air concentration one can calculate the dose given to a person breathing this air all year long</a:t>
            </a:r>
          </a:p>
          <a:p>
            <a:r>
              <a:rPr lang="en-US" dirty="0" smtClean="0"/>
              <a:t>The DAC-Derived Air Concentration- is the concentration of material in the air that if breathed for 2000 working hours would result in the inhalation of 1 ALI</a:t>
            </a:r>
          </a:p>
          <a:p>
            <a:r>
              <a:rPr lang="en-US" dirty="0" smtClean="0"/>
              <a:t>ALI- Annual Limit of Intake- is the amount of activity if in the body would lead to a dose of 5 </a:t>
            </a:r>
            <a:r>
              <a:rPr lang="en-US" dirty="0" err="1" smtClean="0"/>
              <a:t>rem</a:t>
            </a:r>
            <a:r>
              <a:rPr lang="en-US" dirty="0" smtClean="0"/>
              <a:t> over the course of a year</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0" dirty="0" smtClean="0">
                <a:effectLst/>
              </a:rPr>
              <a:t>Calculation</a:t>
            </a:r>
            <a:endParaRPr lang="en-US" b="0" dirty="0">
              <a:effectLst/>
            </a:endParaRPr>
          </a:p>
        </p:txBody>
      </p:sp>
      <p:sp>
        <p:nvSpPr>
          <p:cNvPr id="2" name="Content Placeholder 1"/>
          <p:cNvSpPr>
            <a:spLocks noGrp="1"/>
          </p:cNvSpPr>
          <p:nvPr>
            <p:ph idx="1"/>
          </p:nvPr>
        </p:nvSpPr>
        <p:spPr/>
        <p:txBody>
          <a:bodyPr>
            <a:normAutofit fontScale="92500"/>
          </a:bodyPr>
          <a:lstStyle/>
          <a:p>
            <a:r>
              <a:rPr lang="en-US" dirty="0" smtClean="0"/>
              <a:t>Take the concentration of the air sample in </a:t>
            </a:r>
            <a:r>
              <a:rPr lang="en-US" dirty="0" err="1" smtClean="0"/>
              <a:t>uCi</a:t>
            </a:r>
            <a:r>
              <a:rPr lang="en-US" dirty="0" smtClean="0"/>
              <a:t>/ml and multiply by the amount of air breathed per minute (20000 ml/min) times 60 min in an hour times 2000 (approximate number of hours in a working year) to get total activity potentially breathed in by this person</a:t>
            </a:r>
          </a:p>
          <a:p>
            <a:endParaRPr lang="en-US" dirty="0" smtClean="0"/>
          </a:p>
          <a:p>
            <a:r>
              <a:rPr lang="en-US" dirty="0" smtClean="0"/>
              <a:t>Total activity = # </a:t>
            </a:r>
            <a:r>
              <a:rPr lang="en-US" dirty="0" err="1" smtClean="0"/>
              <a:t>uCi</a:t>
            </a:r>
            <a:r>
              <a:rPr lang="en-US" dirty="0" smtClean="0"/>
              <a:t>/ml X 2 E 4 ml/ min X 60 min/hr X 2000 hr </a:t>
            </a:r>
          </a:p>
          <a:p>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0" dirty="0" smtClean="0">
                <a:effectLst/>
              </a:rPr>
              <a:t>ALI</a:t>
            </a:r>
            <a:endParaRPr lang="en-US" b="0" dirty="0">
              <a:effectLst/>
            </a:endParaRPr>
          </a:p>
        </p:txBody>
      </p:sp>
      <p:sp>
        <p:nvSpPr>
          <p:cNvPr id="2" name="Content Placeholder 1"/>
          <p:cNvSpPr>
            <a:spLocks noGrp="1"/>
          </p:cNvSpPr>
          <p:nvPr>
            <p:ph idx="1"/>
          </p:nvPr>
        </p:nvSpPr>
        <p:spPr/>
        <p:txBody>
          <a:bodyPr/>
          <a:lstStyle/>
          <a:p>
            <a:r>
              <a:rPr lang="en-US" dirty="0" smtClean="0"/>
              <a:t>Compare the total activity calculated from the air sample to the ALI listed in the chart</a:t>
            </a:r>
          </a:p>
          <a:p>
            <a:r>
              <a:rPr lang="en-US" dirty="0" smtClean="0"/>
              <a:t>The ratio of those numbers is the same ratio as 5 </a:t>
            </a:r>
            <a:r>
              <a:rPr lang="en-US" dirty="0" err="1" smtClean="0"/>
              <a:t>rem</a:t>
            </a:r>
            <a:r>
              <a:rPr lang="en-US" dirty="0" smtClean="0"/>
              <a:t> is to your dose due to that radionuclide</a:t>
            </a:r>
          </a:p>
          <a:p>
            <a:r>
              <a:rPr lang="en-US" dirty="0" smtClean="0"/>
              <a:t>Say you have </a:t>
            </a:r>
          </a:p>
          <a:p>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0" dirty="0" smtClean="0">
                <a:effectLst/>
              </a:rPr>
              <a:t>Example</a:t>
            </a:r>
            <a:endParaRPr lang="en-US" b="0" dirty="0">
              <a:effectLst/>
            </a:endParaRPr>
          </a:p>
        </p:txBody>
      </p:sp>
      <p:sp>
        <p:nvSpPr>
          <p:cNvPr id="2" name="Content Placeholder 1"/>
          <p:cNvSpPr>
            <a:spLocks noGrp="1"/>
          </p:cNvSpPr>
          <p:nvPr>
            <p:ph idx="1"/>
          </p:nvPr>
        </p:nvSpPr>
        <p:spPr/>
        <p:txBody>
          <a:bodyPr>
            <a:normAutofit fontScale="92500" lnSpcReduction="10000"/>
          </a:bodyPr>
          <a:lstStyle/>
          <a:p>
            <a:r>
              <a:rPr lang="en-US" dirty="0" smtClean="0"/>
              <a:t>Say you have a results of 2.5 E -10uCi/ml of Am-241 found in the air </a:t>
            </a:r>
          </a:p>
          <a:p>
            <a:r>
              <a:rPr lang="en-US" dirty="0" smtClean="0"/>
              <a:t>Take this result and multiply by all your factors</a:t>
            </a:r>
          </a:p>
          <a:p>
            <a:r>
              <a:rPr lang="en-US" dirty="0" smtClean="0"/>
              <a:t>2.5 E -10 </a:t>
            </a:r>
            <a:r>
              <a:rPr lang="en-US" dirty="0" err="1" smtClean="0"/>
              <a:t>uCi</a:t>
            </a:r>
            <a:r>
              <a:rPr lang="en-US" dirty="0" smtClean="0"/>
              <a:t>/ml  X 2 E 4 ml/min  X 60 min/hr X 2000 hr = 0.6 </a:t>
            </a:r>
            <a:r>
              <a:rPr lang="en-US" dirty="0" err="1" smtClean="0"/>
              <a:t>uCi</a:t>
            </a:r>
            <a:endParaRPr lang="en-US" dirty="0" smtClean="0"/>
          </a:p>
          <a:p>
            <a:r>
              <a:rPr lang="en-US" dirty="0" smtClean="0"/>
              <a:t>ALI = 6 E-3 </a:t>
            </a:r>
            <a:r>
              <a:rPr lang="en-US" dirty="0" err="1" smtClean="0"/>
              <a:t>uCi</a:t>
            </a:r>
            <a:endParaRPr lang="en-US" dirty="0" smtClean="0"/>
          </a:p>
          <a:p>
            <a:endParaRPr lang="en-US" dirty="0" smtClean="0"/>
          </a:p>
          <a:p>
            <a:r>
              <a:rPr lang="en-US" dirty="0" smtClean="0"/>
              <a:t>So .6/6E-3 = X/5 </a:t>
            </a:r>
            <a:r>
              <a:rPr lang="en-US" dirty="0" err="1" smtClean="0"/>
              <a:t>rem</a:t>
            </a:r>
            <a:endParaRPr lang="en-US" dirty="0" smtClean="0"/>
          </a:p>
          <a:p>
            <a:r>
              <a:rPr lang="en-US" dirty="0" smtClean="0"/>
              <a:t>X = 500 </a:t>
            </a:r>
            <a:r>
              <a:rPr lang="en-US" smtClean="0"/>
              <a:t>rem</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0" dirty="0" smtClean="0">
                <a:effectLst/>
              </a:rPr>
              <a:t>Calculations from start</a:t>
            </a:r>
            <a:endParaRPr lang="en-US" b="0" dirty="0">
              <a:effectLst/>
            </a:endParaRPr>
          </a:p>
        </p:txBody>
      </p:sp>
      <p:sp>
        <p:nvSpPr>
          <p:cNvPr id="2" name="Content Placeholder 1"/>
          <p:cNvSpPr>
            <a:spLocks noGrp="1"/>
          </p:cNvSpPr>
          <p:nvPr>
            <p:ph idx="1"/>
          </p:nvPr>
        </p:nvSpPr>
        <p:spPr/>
        <p:txBody>
          <a:bodyPr>
            <a:normAutofit lnSpcReduction="10000"/>
          </a:bodyPr>
          <a:lstStyle/>
          <a:p>
            <a:r>
              <a:rPr lang="en-US" dirty="0" smtClean="0"/>
              <a:t>Have air monitor starts at 12 noon on Monday and finishes 12 noon on Friday</a:t>
            </a:r>
          </a:p>
          <a:p>
            <a:r>
              <a:rPr lang="en-US" dirty="0" smtClean="0"/>
              <a:t>Start flow rate is 40l/min end in 32l/min</a:t>
            </a:r>
          </a:p>
          <a:p>
            <a:pPr lvl="1"/>
            <a:r>
              <a:rPr lang="en-US" dirty="0" smtClean="0"/>
              <a:t>What is total volume of air</a:t>
            </a:r>
          </a:p>
          <a:p>
            <a:r>
              <a:rPr lang="en-US" dirty="0" smtClean="0"/>
              <a:t>Put filter on detector and it reads </a:t>
            </a:r>
          </a:p>
          <a:p>
            <a:r>
              <a:rPr lang="en-US" dirty="0" smtClean="0"/>
              <a:t>100 </a:t>
            </a:r>
            <a:r>
              <a:rPr lang="en-US" dirty="0" err="1" smtClean="0"/>
              <a:t>cnt</a:t>
            </a:r>
            <a:r>
              <a:rPr lang="en-US" dirty="0" smtClean="0"/>
              <a:t> in one min</a:t>
            </a:r>
          </a:p>
          <a:p>
            <a:pPr lvl="1"/>
            <a:r>
              <a:rPr lang="en-US" dirty="0" err="1" smtClean="0"/>
              <a:t>Eff</a:t>
            </a:r>
            <a:r>
              <a:rPr lang="en-US" dirty="0" smtClean="0"/>
              <a:t> is  .05</a:t>
            </a:r>
          </a:p>
          <a:p>
            <a:pPr lvl="1"/>
            <a:r>
              <a:rPr lang="en-US" dirty="0" smtClean="0"/>
              <a:t>What is the activity in </a:t>
            </a:r>
            <a:r>
              <a:rPr lang="en-US" dirty="0" err="1" smtClean="0"/>
              <a:t>uCi</a:t>
            </a:r>
            <a:endParaRPr lang="en-US" dirty="0" smtClean="0"/>
          </a:p>
          <a:p>
            <a:pPr lvl="1"/>
            <a:r>
              <a:rPr lang="en-US" dirty="0" smtClean="0"/>
              <a:t>What is concentration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0" dirty="0" smtClean="0">
                <a:effectLst/>
              </a:rPr>
              <a:t>cont</a:t>
            </a:r>
            <a:endParaRPr lang="en-US" b="0" dirty="0">
              <a:effectLst/>
            </a:endParaRPr>
          </a:p>
        </p:txBody>
      </p:sp>
      <p:sp>
        <p:nvSpPr>
          <p:cNvPr id="2" name="Content Placeholder 1"/>
          <p:cNvSpPr>
            <a:spLocks noGrp="1"/>
          </p:cNvSpPr>
          <p:nvPr>
            <p:ph idx="1"/>
          </p:nvPr>
        </p:nvSpPr>
        <p:spPr/>
        <p:txBody>
          <a:bodyPr>
            <a:normAutofit fontScale="92500" lnSpcReduction="10000"/>
          </a:bodyPr>
          <a:lstStyle/>
          <a:p>
            <a:r>
              <a:rPr lang="en-US" dirty="0" smtClean="0"/>
              <a:t>Say your radionuclide of interest is U-238</a:t>
            </a:r>
          </a:p>
          <a:p>
            <a:r>
              <a:rPr lang="en-US" dirty="0" smtClean="0"/>
              <a:t>Get ALI</a:t>
            </a:r>
          </a:p>
          <a:p>
            <a:endParaRPr lang="en-US" dirty="0" smtClean="0"/>
          </a:p>
          <a:p>
            <a:r>
              <a:rPr lang="en-US" dirty="0" smtClean="0"/>
              <a:t>Take concentration from last slide</a:t>
            </a:r>
          </a:p>
          <a:p>
            <a:pPr lvl="1"/>
            <a:r>
              <a:rPr lang="en-US" dirty="0" smtClean="0"/>
              <a:t>Find total inhaled activity</a:t>
            </a:r>
          </a:p>
          <a:p>
            <a:pPr lvl="1"/>
            <a:r>
              <a:rPr lang="en-US" dirty="0" smtClean="0"/>
              <a:t>Compare to ALI</a:t>
            </a:r>
          </a:p>
          <a:p>
            <a:pPr lvl="1"/>
            <a:r>
              <a:rPr lang="en-US" dirty="0" smtClean="0"/>
              <a:t>Total inhaled activity/ALI= dose/5rem</a:t>
            </a:r>
          </a:p>
          <a:p>
            <a:pPr lvl="1"/>
            <a:endParaRPr lang="en-US" dirty="0" smtClean="0"/>
          </a:p>
          <a:p>
            <a:r>
              <a:rPr lang="en-US" dirty="0" smtClean="0"/>
              <a:t>Determine total dose to person</a:t>
            </a:r>
          </a:p>
          <a:p>
            <a:endParaRPr lang="en-US" dirty="0" smtClean="0"/>
          </a:p>
          <a:p>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0" dirty="0" smtClean="0">
                <a:effectLst/>
              </a:rPr>
              <a:t>Particulates</a:t>
            </a:r>
            <a:endParaRPr lang="en-US" b="0" dirty="0">
              <a:effectLst/>
            </a:endParaRPr>
          </a:p>
        </p:txBody>
      </p:sp>
      <p:sp>
        <p:nvSpPr>
          <p:cNvPr id="2" name="Content Placeholder 1"/>
          <p:cNvSpPr>
            <a:spLocks noGrp="1"/>
          </p:cNvSpPr>
          <p:nvPr>
            <p:ph idx="1"/>
          </p:nvPr>
        </p:nvSpPr>
        <p:spPr/>
        <p:txBody>
          <a:bodyPr/>
          <a:lstStyle/>
          <a:p>
            <a:r>
              <a:rPr lang="en-US" dirty="0" smtClean="0"/>
              <a:t>Some large particulates can be collected but using open Petri dishes or other large flat collection pans</a:t>
            </a:r>
          </a:p>
          <a:p>
            <a:r>
              <a:rPr lang="en-US" dirty="0" smtClean="0"/>
              <a:t>Some have a sticky coating to prevent material from being blown off</a:t>
            </a:r>
          </a:p>
          <a:p>
            <a:r>
              <a:rPr lang="en-US" dirty="0" smtClean="0"/>
              <a:t>Can be used to determine particle distribution around a source of particulate radiation.</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Purpose -Type</a:t>
            </a:r>
            <a:endParaRPr lang="en-US" dirty="0"/>
          </a:p>
        </p:txBody>
      </p:sp>
      <p:sp>
        <p:nvSpPr>
          <p:cNvPr id="3" name="Content Placeholder 2"/>
          <p:cNvSpPr>
            <a:spLocks noGrp="1"/>
          </p:cNvSpPr>
          <p:nvPr>
            <p:ph idx="1"/>
          </p:nvPr>
        </p:nvSpPr>
        <p:spPr>
          <a:xfrm>
            <a:off x="457200" y="1295400"/>
            <a:ext cx="8229600" cy="5029200"/>
          </a:xfrm>
        </p:spPr>
        <p:txBody>
          <a:bodyPr>
            <a:normAutofit fontScale="92500" lnSpcReduction="20000"/>
          </a:bodyPr>
          <a:lstStyle/>
          <a:p>
            <a:r>
              <a:rPr lang="en-US" dirty="0" smtClean="0"/>
              <a:t>Purpose of air sampling</a:t>
            </a:r>
          </a:p>
          <a:p>
            <a:pPr lvl="1"/>
            <a:r>
              <a:rPr lang="en-US" dirty="0" smtClean="0"/>
              <a:t>Comply with regulation</a:t>
            </a:r>
          </a:p>
          <a:p>
            <a:pPr lvl="1"/>
            <a:r>
              <a:rPr lang="en-US" dirty="0" smtClean="0"/>
              <a:t>Monitor for worker safety</a:t>
            </a:r>
          </a:p>
          <a:p>
            <a:pPr lvl="1"/>
            <a:r>
              <a:rPr lang="en-US" dirty="0" smtClean="0"/>
              <a:t>Confirm models</a:t>
            </a:r>
          </a:p>
          <a:p>
            <a:pPr lvl="1"/>
            <a:r>
              <a:rPr lang="en-US" dirty="0" smtClean="0"/>
              <a:t>Estimate dose to public</a:t>
            </a:r>
          </a:p>
          <a:p>
            <a:pPr lvl="1"/>
            <a:endParaRPr lang="en-US" dirty="0" smtClean="0"/>
          </a:p>
          <a:p>
            <a:r>
              <a:rPr lang="en-US" dirty="0" smtClean="0"/>
              <a:t>Types</a:t>
            </a:r>
          </a:p>
          <a:p>
            <a:pPr lvl="1"/>
            <a:r>
              <a:rPr lang="en-US" dirty="0" smtClean="0"/>
              <a:t>Personnel</a:t>
            </a:r>
          </a:p>
          <a:p>
            <a:pPr lvl="1"/>
            <a:r>
              <a:rPr lang="en-US" dirty="0" smtClean="0"/>
              <a:t>Area</a:t>
            </a:r>
          </a:p>
          <a:p>
            <a:pPr lvl="1"/>
            <a:r>
              <a:rPr lang="en-US" dirty="0" smtClean="0"/>
              <a:t>Chemical</a:t>
            </a:r>
          </a:p>
          <a:p>
            <a:pPr lvl="1"/>
            <a:r>
              <a:rPr lang="en-US" dirty="0" smtClean="0"/>
              <a:t>Particulate</a:t>
            </a:r>
          </a:p>
          <a:p>
            <a:pPr lvl="1"/>
            <a:r>
              <a:rPr lang="en-US" dirty="0" smtClean="0"/>
              <a:t>Gasses</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0" dirty="0" smtClean="0">
                <a:effectLst/>
              </a:rPr>
              <a:t>Sample protection</a:t>
            </a:r>
            <a:endParaRPr lang="en-US" b="0" dirty="0">
              <a:effectLst/>
            </a:endParaRPr>
          </a:p>
        </p:txBody>
      </p:sp>
      <p:sp>
        <p:nvSpPr>
          <p:cNvPr id="2" name="Content Placeholder 1"/>
          <p:cNvSpPr>
            <a:spLocks noGrp="1"/>
          </p:cNvSpPr>
          <p:nvPr>
            <p:ph idx="1"/>
          </p:nvPr>
        </p:nvSpPr>
        <p:spPr/>
        <p:txBody>
          <a:bodyPr/>
          <a:lstStyle/>
          <a:p>
            <a:r>
              <a:rPr lang="en-US" dirty="0" smtClean="0"/>
              <a:t>Samplers are usually out in the environment but this leaves them open to mercy of the weather</a:t>
            </a:r>
          </a:p>
          <a:p>
            <a:r>
              <a:rPr lang="en-US" dirty="0" smtClean="0"/>
              <a:t>They can be enclosed in a protective housing </a:t>
            </a:r>
          </a:p>
          <a:p>
            <a:pPr lvl="1"/>
            <a:r>
              <a:rPr lang="en-US" dirty="0" smtClean="0"/>
              <a:t>Cannot interfere with sampling</a:t>
            </a:r>
          </a:p>
          <a:p>
            <a:pPr lvl="1"/>
            <a:endParaRPr lang="en-US" dirty="0" smtClean="0"/>
          </a:p>
          <a:p>
            <a:r>
              <a:rPr lang="en-US" dirty="0" smtClean="0"/>
              <a:t>Ideas on protective enclosures!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0" dirty="0" smtClean="0">
                <a:effectLst/>
              </a:rPr>
              <a:t>GASSES</a:t>
            </a:r>
            <a:endParaRPr lang="en-US" b="0" dirty="0">
              <a:effectLst/>
            </a:endParaRPr>
          </a:p>
        </p:txBody>
      </p:sp>
      <p:sp>
        <p:nvSpPr>
          <p:cNvPr id="2" name="Content Placeholder 1"/>
          <p:cNvSpPr>
            <a:spLocks noGrp="1"/>
          </p:cNvSpPr>
          <p:nvPr>
            <p:ph idx="1"/>
          </p:nvPr>
        </p:nvSpPr>
        <p:spPr/>
        <p:txBody>
          <a:bodyPr/>
          <a:lstStyle/>
          <a:p>
            <a:r>
              <a:rPr lang="en-US" dirty="0" smtClean="0"/>
              <a:t>Gases are hard to capture on filter paper with any reliable efficiency they need to be either</a:t>
            </a:r>
          </a:p>
          <a:p>
            <a:pPr lvl="1"/>
            <a:r>
              <a:rPr lang="en-US" dirty="0" smtClean="0"/>
              <a:t>Adsorbed</a:t>
            </a:r>
          </a:p>
          <a:p>
            <a:pPr lvl="1"/>
            <a:r>
              <a:rPr lang="en-US" dirty="0" smtClean="0"/>
              <a:t>Absorbed</a:t>
            </a:r>
          </a:p>
          <a:p>
            <a:r>
              <a:rPr lang="en-US" dirty="0" smtClean="0"/>
              <a:t>Most are collected using activated charcoal</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0" dirty="0" smtClean="0">
                <a:effectLst/>
              </a:rPr>
              <a:t>Gasses in Air</a:t>
            </a:r>
            <a:endParaRPr lang="en-US" b="0" dirty="0">
              <a:effectLst/>
            </a:endParaRPr>
          </a:p>
        </p:txBody>
      </p:sp>
      <p:sp>
        <p:nvSpPr>
          <p:cNvPr id="2" name="Content Placeholder 1"/>
          <p:cNvSpPr>
            <a:spLocks noGrp="1"/>
          </p:cNvSpPr>
          <p:nvPr>
            <p:ph idx="1"/>
          </p:nvPr>
        </p:nvSpPr>
        <p:spPr/>
        <p:txBody>
          <a:bodyPr/>
          <a:lstStyle/>
          <a:p>
            <a:r>
              <a:rPr lang="en-US" dirty="0" smtClean="0"/>
              <a:t>I-131</a:t>
            </a:r>
          </a:p>
          <a:p>
            <a:r>
              <a:rPr lang="en-US" dirty="0" smtClean="0"/>
              <a:t>Ar-41</a:t>
            </a:r>
          </a:p>
          <a:p>
            <a:r>
              <a:rPr lang="en-US" dirty="0" smtClean="0"/>
              <a:t>Kr -85-89-91-92</a:t>
            </a:r>
          </a:p>
          <a:p>
            <a:r>
              <a:rPr lang="en-US" dirty="0" smtClean="0"/>
              <a:t>Xe-133-135-137-138-139</a:t>
            </a:r>
          </a:p>
          <a:p>
            <a:r>
              <a:rPr lang="en-US" dirty="0" smtClean="0"/>
              <a:t>Radon</a:t>
            </a:r>
          </a:p>
          <a:p>
            <a:r>
              <a:rPr lang="en-US" dirty="0" smtClean="0"/>
              <a:t>H-3</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0" dirty="0" smtClean="0">
                <a:effectLst/>
              </a:rPr>
              <a:t>Iodine</a:t>
            </a:r>
            <a:endParaRPr lang="en-US" b="0" dirty="0">
              <a:effectLst/>
            </a:endParaRPr>
          </a:p>
        </p:txBody>
      </p:sp>
      <p:sp>
        <p:nvSpPr>
          <p:cNvPr id="2" name="Content Placeholder 1"/>
          <p:cNvSpPr>
            <a:spLocks noGrp="1"/>
          </p:cNvSpPr>
          <p:nvPr>
            <p:ph idx="1"/>
          </p:nvPr>
        </p:nvSpPr>
        <p:spPr/>
        <p:txBody>
          <a:bodyPr>
            <a:normAutofit fontScale="85000" lnSpcReduction="20000"/>
          </a:bodyPr>
          <a:lstStyle/>
          <a:p>
            <a:r>
              <a:rPr lang="en-US" dirty="0" smtClean="0"/>
              <a:t>Collected on activated charcoal</a:t>
            </a:r>
          </a:p>
          <a:p>
            <a:r>
              <a:rPr lang="en-US" dirty="0" smtClean="0"/>
              <a:t>Radioactive Iodine (mostly I-131) is significant dose to public </a:t>
            </a:r>
          </a:p>
          <a:p>
            <a:r>
              <a:rPr lang="en-US" dirty="0" smtClean="0"/>
              <a:t>Can be sampled by</a:t>
            </a:r>
          </a:p>
          <a:p>
            <a:pPr lvl="1"/>
            <a:r>
              <a:rPr lang="en-US" dirty="0" smtClean="0"/>
              <a:t>Particulate filter</a:t>
            </a:r>
          </a:p>
          <a:p>
            <a:pPr lvl="1"/>
            <a:r>
              <a:rPr lang="en-US" dirty="0" err="1" smtClean="0"/>
              <a:t>Cd</a:t>
            </a:r>
            <a:r>
              <a:rPr lang="en-US" dirty="0" smtClean="0"/>
              <a:t>-I canister- elemental </a:t>
            </a:r>
          </a:p>
          <a:p>
            <a:pPr lvl="1"/>
            <a:r>
              <a:rPr lang="en-US" dirty="0" err="1" smtClean="0"/>
              <a:t>Iodophenol</a:t>
            </a:r>
            <a:r>
              <a:rPr lang="en-US" dirty="0" smtClean="0"/>
              <a:t> canister- HOI</a:t>
            </a:r>
          </a:p>
          <a:p>
            <a:pPr lvl="1"/>
            <a:r>
              <a:rPr lang="en-US" dirty="0" err="1" smtClean="0"/>
              <a:t>AgZeolite</a:t>
            </a:r>
            <a:r>
              <a:rPr lang="en-US" dirty="0" smtClean="0"/>
              <a:t> canister- organic I</a:t>
            </a:r>
          </a:p>
          <a:p>
            <a:r>
              <a:rPr lang="en-US" dirty="0" smtClean="0"/>
              <a:t>Only Elemental I can get into food chain</a:t>
            </a:r>
          </a:p>
          <a:p>
            <a:r>
              <a:rPr lang="en-US" dirty="0" smtClean="0"/>
              <a:t>Water is big factor in efficiency of I collection</a:t>
            </a:r>
          </a:p>
          <a:p>
            <a:r>
              <a:rPr lang="en-US" dirty="0" smtClean="0"/>
              <a:t>I-131 sampling should be done weekly</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0" dirty="0" smtClean="0">
                <a:effectLst/>
              </a:rPr>
              <a:t>Noble gasses</a:t>
            </a:r>
            <a:endParaRPr lang="en-US" b="0" dirty="0">
              <a:effectLst/>
            </a:endParaRPr>
          </a:p>
        </p:txBody>
      </p:sp>
      <p:sp>
        <p:nvSpPr>
          <p:cNvPr id="2" name="Content Placeholder 1"/>
          <p:cNvSpPr>
            <a:spLocks noGrp="1"/>
          </p:cNvSpPr>
          <p:nvPr>
            <p:ph idx="1"/>
          </p:nvPr>
        </p:nvSpPr>
        <p:spPr/>
        <p:txBody>
          <a:bodyPr>
            <a:normAutofit lnSpcReduction="10000"/>
          </a:bodyPr>
          <a:lstStyle/>
          <a:p>
            <a:r>
              <a:rPr lang="en-US" dirty="0" smtClean="0"/>
              <a:t>Can be collected on charcoal but very inefficient</a:t>
            </a:r>
          </a:p>
          <a:p>
            <a:r>
              <a:rPr lang="en-US" dirty="0" smtClean="0"/>
              <a:t>Direct measurement by in stack </a:t>
            </a:r>
            <a:r>
              <a:rPr lang="en-US" dirty="0" err="1" smtClean="0"/>
              <a:t>scint</a:t>
            </a:r>
            <a:r>
              <a:rPr lang="en-US" dirty="0" smtClean="0"/>
              <a:t> monitors set up with SCA</a:t>
            </a:r>
          </a:p>
          <a:p>
            <a:r>
              <a:rPr lang="en-US" dirty="0" smtClean="0"/>
              <a:t>Can count the daughter products</a:t>
            </a:r>
          </a:p>
          <a:p>
            <a:r>
              <a:rPr lang="en-US" dirty="0" smtClean="0"/>
              <a:t>Large volumes of air can be cooled to a point where only noble gasses are left an they are then counted</a:t>
            </a:r>
          </a:p>
          <a:p>
            <a:r>
              <a:rPr lang="en-US" dirty="0" smtClean="0"/>
              <a:t>Most have short half lives</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0" dirty="0" smtClean="0">
                <a:effectLst/>
              </a:rPr>
              <a:t>Radon</a:t>
            </a:r>
            <a:endParaRPr lang="en-US" b="0" dirty="0">
              <a:effectLst/>
            </a:endParaRPr>
          </a:p>
        </p:txBody>
      </p:sp>
      <p:sp>
        <p:nvSpPr>
          <p:cNvPr id="2" name="Content Placeholder 1"/>
          <p:cNvSpPr>
            <a:spLocks noGrp="1"/>
          </p:cNvSpPr>
          <p:nvPr>
            <p:ph idx="1"/>
          </p:nvPr>
        </p:nvSpPr>
        <p:spPr>
          <a:xfrm>
            <a:off x="762000" y="1481328"/>
            <a:ext cx="7924800" cy="4995672"/>
          </a:xfrm>
        </p:spPr>
        <p:txBody>
          <a:bodyPr>
            <a:normAutofit fontScale="85000" lnSpcReduction="10000"/>
          </a:bodyPr>
          <a:lstStyle/>
          <a:p>
            <a:pPr>
              <a:buNone/>
            </a:pPr>
            <a:r>
              <a:rPr lang="en-US" dirty="0" smtClean="0"/>
              <a:t>Noble gas</a:t>
            </a:r>
          </a:p>
          <a:p>
            <a:pPr>
              <a:buNone/>
            </a:pPr>
            <a:r>
              <a:rPr lang="en-US" dirty="0" smtClean="0"/>
              <a:t>Very dense</a:t>
            </a:r>
          </a:p>
          <a:p>
            <a:pPr>
              <a:buNone/>
            </a:pPr>
            <a:r>
              <a:rPr lang="en-US" dirty="0" smtClean="0"/>
              <a:t>	densest mononuclear gas</a:t>
            </a:r>
          </a:p>
          <a:p>
            <a:pPr>
              <a:buNone/>
            </a:pPr>
            <a:r>
              <a:rPr lang="en-US" dirty="0" smtClean="0"/>
              <a:t>	9.73 Kg/m</a:t>
            </a:r>
            <a:r>
              <a:rPr lang="en-US" baseline="30000" dirty="0" smtClean="0"/>
              <a:t>3</a:t>
            </a:r>
            <a:r>
              <a:rPr lang="en-US" dirty="0" smtClean="0"/>
              <a:t> (O-1.43 Kg/m</a:t>
            </a:r>
            <a:r>
              <a:rPr lang="en-US" baseline="30000" dirty="0" smtClean="0"/>
              <a:t>3</a:t>
            </a:r>
            <a:r>
              <a:rPr lang="en-US" dirty="0" smtClean="0"/>
              <a:t>)</a:t>
            </a:r>
          </a:p>
          <a:p>
            <a:pPr>
              <a:buNone/>
            </a:pPr>
            <a:r>
              <a:rPr lang="en-US" dirty="0" err="1" smtClean="0"/>
              <a:t>Rn</a:t>
            </a:r>
            <a:r>
              <a:rPr lang="en-US" dirty="0" smtClean="0"/>
              <a:t> 222, 221, 220, and 219 are in nature</a:t>
            </a:r>
          </a:p>
          <a:p>
            <a:pPr>
              <a:buNone/>
            </a:pPr>
            <a:r>
              <a:rPr lang="en-US" dirty="0" smtClean="0"/>
              <a:t>	222 is most prevalent</a:t>
            </a:r>
          </a:p>
          <a:p>
            <a:pPr>
              <a:buNone/>
            </a:pPr>
            <a:r>
              <a:rPr lang="en-US" dirty="0" smtClean="0"/>
              <a:t>Emanation rate is dependant on the concentration of Ra, type of soil, soil moisture and rain</a:t>
            </a:r>
          </a:p>
          <a:p>
            <a:r>
              <a:rPr lang="en-US" dirty="0" smtClean="0"/>
              <a:t>Outdoor concentration are higher</a:t>
            </a:r>
          </a:p>
          <a:p>
            <a:pPr lvl="1"/>
            <a:r>
              <a:rPr lang="en-US" dirty="0" smtClean="0"/>
              <a:t>In the morning </a:t>
            </a:r>
          </a:p>
          <a:p>
            <a:pPr lvl="1"/>
            <a:r>
              <a:rPr lang="en-US" dirty="0" smtClean="0"/>
              <a:t>Dec-Jan</a:t>
            </a:r>
          </a:p>
          <a:p>
            <a:pPr>
              <a:buNone/>
            </a:pPr>
            <a:endParaRPr lang="en-US" dirty="0" smtClean="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0" dirty="0" smtClean="0">
                <a:effectLst/>
              </a:rPr>
              <a:t>Radon</a:t>
            </a:r>
            <a:endParaRPr lang="en-US" b="0" dirty="0">
              <a:effectLst/>
            </a:endParaRPr>
          </a:p>
        </p:txBody>
      </p:sp>
      <p:sp>
        <p:nvSpPr>
          <p:cNvPr id="2" name="Content Placeholder 1"/>
          <p:cNvSpPr>
            <a:spLocks noGrp="1"/>
          </p:cNvSpPr>
          <p:nvPr>
            <p:ph idx="1"/>
          </p:nvPr>
        </p:nvSpPr>
        <p:spPr>
          <a:xfrm>
            <a:off x="457200" y="1481328"/>
            <a:ext cx="8229600" cy="4690872"/>
          </a:xfrm>
        </p:spPr>
        <p:txBody>
          <a:bodyPr>
            <a:normAutofit lnSpcReduction="10000"/>
          </a:bodyPr>
          <a:lstStyle/>
          <a:p>
            <a:r>
              <a:rPr lang="en-US" dirty="0" err="1" smtClean="0"/>
              <a:t>Rn</a:t>
            </a:r>
            <a:r>
              <a:rPr lang="en-US" dirty="0" smtClean="0"/>
              <a:t> is usually 3-10 time higher concentrations inside as outside</a:t>
            </a:r>
          </a:p>
          <a:p>
            <a:r>
              <a:rPr lang="en-US" dirty="0" smtClean="0"/>
              <a:t>Higher in basements that in rest of house</a:t>
            </a:r>
          </a:p>
          <a:p>
            <a:r>
              <a:rPr lang="en-US" dirty="0" smtClean="0"/>
              <a:t>Usually emanates from the ground at .5 </a:t>
            </a:r>
            <a:r>
              <a:rPr lang="en-US" dirty="0" err="1" smtClean="0"/>
              <a:t>pCi</a:t>
            </a:r>
            <a:r>
              <a:rPr lang="en-US" dirty="0" smtClean="0"/>
              <a:t>/m</a:t>
            </a:r>
            <a:r>
              <a:rPr lang="en-US" baseline="30000" dirty="0" smtClean="0"/>
              <a:t>3</a:t>
            </a:r>
            <a:r>
              <a:rPr lang="en-US" dirty="0" smtClean="0"/>
              <a:t> and the Ra concentration is for the soil at 1 </a:t>
            </a:r>
            <a:r>
              <a:rPr lang="en-US" dirty="0" err="1" smtClean="0"/>
              <a:t>pCi</a:t>
            </a:r>
            <a:r>
              <a:rPr lang="en-US" dirty="0" smtClean="0"/>
              <a:t>/g</a:t>
            </a:r>
          </a:p>
          <a:p>
            <a:r>
              <a:rPr lang="en-US" dirty="0" smtClean="0"/>
              <a:t>Working level(WL) equal to 1.3 E5 </a:t>
            </a:r>
            <a:r>
              <a:rPr lang="en-US" dirty="0" err="1" smtClean="0"/>
              <a:t>Mev</a:t>
            </a:r>
            <a:r>
              <a:rPr lang="en-US" dirty="0" smtClean="0"/>
              <a:t> of energy emitted by radon daughters equal to about 100 </a:t>
            </a:r>
            <a:r>
              <a:rPr lang="en-US" dirty="0" err="1" smtClean="0"/>
              <a:t>pCi</a:t>
            </a:r>
            <a:r>
              <a:rPr lang="en-US" dirty="0" smtClean="0"/>
              <a:t> of </a:t>
            </a:r>
            <a:r>
              <a:rPr lang="en-US" dirty="0" err="1" smtClean="0"/>
              <a:t>Rn</a:t>
            </a: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0" dirty="0" smtClean="0">
                <a:effectLst/>
              </a:rPr>
              <a:t>Radon remediation</a:t>
            </a:r>
            <a:endParaRPr lang="en-US" b="0" dirty="0">
              <a:effectLst/>
            </a:endParaRPr>
          </a:p>
        </p:txBody>
      </p:sp>
      <p:sp>
        <p:nvSpPr>
          <p:cNvPr id="2" name="Content Placeholder 1"/>
          <p:cNvSpPr>
            <a:spLocks noGrp="1"/>
          </p:cNvSpPr>
          <p:nvPr>
            <p:ph idx="1"/>
          </p:nvPr>
        </p:nvSpPr>
        <p:spPr/>
        <p:txBody>
          <a:bodyPr/>
          <a:lstStyle/>
          <a:p>
            <a:r>
              <a:rPr lang="en-US" dirty="0" smtClean="0"/>
              <a:t>EPA says need to do something about </a:t>
            </a:r>
            <a:r>
              <a:rPr lang="en-US" dirty="0" err="1" smtClean="0"/>
              <a:t>Rn</a:t>
            </a:r>
            <a:r>
              <a:rPr lang="en-US" dirty="0" smtClean="0"/>
              <a:t> if concentration gets above 4 </a:t>
            </a:r>
            <a:r>
              <a:rPr lang="en-US" dirty="0" err="1" smtClean="0"/>
              <a:t>pCi</a:t>
            </a:r>
            <a:r>
              <a:rPr lang="en-US" dirty="0" smtClean="0"/>
              <a:t>/l</a:t>
            </a:r>
          </a:p>
          <a:p>
            <a:r>
              <a:rPr lang="en-US" dirty="0" smtClean="0"/>
              <a:t>Some states have mandatory </a:t>
            </a:r>
            <a:r>
              <a:rPr lang="en-US" dirty="0" err="1" smtClean="0"/>
              <a:t>Rn</a:t>
            </a:r>
            <a:r>
              <a:rPr lang="en-US" dirty="0" smtClean="0"/>
              <a:t> sampling for homes</a:t>
            </a:r>
          </a:p>
          <a:p>
            <a:r>
              <a:rPr lang="en-US" dirty="0" smtClean="0"/>
              <a:t>Remediation</a:t>
            </a:r>
          </a:p>
          <a:p>
            <a:pPr lvl="1"/>
            <a:r>
              <a:rPr lang="en-US" dirty="0" smtClean="0"/>
              <a:t>Active soil depressurization</a:t>
            </a:r>
          </a:p>
          <a:p>
            <a:pPr lvl="1"/>
            <a:r>
              <a:rPr lang="en-US" dirty="0" smtClean="0"/>
              <a:t>Mechanical ventilation</a:t>
            </a:r>
          </a:p>
          <a:p>
            <a:pPr lvl="1"/>
            <a:r>
              <a:rPr lang="en-US" dirty="0" smtClean="0"/>
              <a:t>Above slab air pressure differential barrier</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0" dirty="0" smtClean="0">
                <a:effectLst/>
              </a:rPr>
              <a:t>Radon Map</a:t>
            </a:r>
            <a:endParaRPr lang="en-US" b="0" dirty="0">
              <a:effectLst/>
            </a:endParaRPr>
          </a:p>
        </p:txBody>
      </p:sp>
      <p:pic>
        <p:nvPicPr>
          <p:cNvPr id="3074" name="Picture 2"/>
          <p:cNvPicPr>
            <a:picLocks noGrp="1" noChangeAspect="1" noChangeArrowheads="1"/>
          </p:cNvPicPr>
          <p:nvPr>
            <p:ph idx="1"/>
          </p:nvPr>
        </p:nvPicPr>
        <p:blipFill>
          <a:blip r:embed="rId2" cstate="print"/>
          <a:stretch>
            <a:fillRect/>
          </a:stretch>
        </p:blipFill>
        <p:spPr bwMode="auto">
          <a:xfrm>
            <a:off x="1833290" y="1600200"/>
            <a:ext cx="5477419" cy="4525963"/>
          </a:xfrm>
          <a:prstGeom prst="rect">
            <a:avLst/>
          </a:prstGeom>
          <a:noFill/>
          <a:ln w="9525">
            <a:noFill/>
            <a:miter lim="800000"/>
            <a:headEnd/>
            <a:tailEnd/>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2"/>
          <p:cNvSpPr>
            <a:spLocks noChangeArrowheads="1"/>
          </p:cNvSpPr>
          <p:nvPr/>
        </p:nvSpPr>
        <p:spPr bwMode="auto">
          <a:xfrm>
            <a:off x="747713" y="188913"/>
            <a:ext cx="7829550" cy="1143000"/>
          </a:xfrm>
          <a:prstGeom prst="rect">
            <a:avLst/>
          </a:prstGeom>
          <a:noFill/>
          <a:ln w="12700">
            <a:noFill/>
            <a:miter lim="800000"/>
            <a:headEnd/>
            <a:tailEnd/>
          </a:ln>
          <a:effectLst>
            <a:outerShdw dist="17961" dir="13500000" algn="ctr" rotWithShape="0">
              <a:schemeClr val="bg2"/>
            </a:outerShdw>
          </a:effectLst>
        </p:spPr>
        <p:txBody>
          <a:bodyPr lIns="90488" tIns="44450" rIns="90488" bIns="44450" anchor="b"/>
          <a:lstStyle/>
          <a:p>
            <a:pPr algn="ctr" eaLnBrk="0" hangingPunct="0">
              <a:lnSpc>
                <a:spcPct val="90000"/>
              </a:lnSpc>
              <a:defRPr/>
            </a:pPr>
            <a:r>
              <a:rPr lang="en-US" sz="4400" b="1">
                <a:solidFill>
                  <a:srgbClr val="0066FF"/>
                </a:solidFill>
                <a:latin typeface="Univers (W1)" charset="0"/>
              </a:rPr>
              <a:t>Radon and the </a:t>
            </a:r>
            <a:br>
              <a:rPr lang="en-US" sz="4400" b="1">
                <a:solidFill>
                  <a:srgbClr val="0066FF"/>
                </a:solidFill>
                <a:latin typeface="Univers (W1)" charset="0"/>
              </a:rPr>
            </a:br>
            <a:r>
              <a:rPr lang="en-US" sz="4400" b="1">
                <a:solidFill>
                  <a:srgbClr val="0066FF"/>
                </a:solidFill>
                <a:latin typeface="Univers (W1)" charset="0"/>
              </a:rPr>
              <a:t>Uranium Decay Series</a:t>
            </a:r>
            <a:r>
              <a:rPr lang="en-US" sz="3600" b="1">
                <a:solidFill>
                  <a:schemeClr val="accent1"/>
                </a:solidFill>
                <a:latin typeface="Univers (W1)" charset="0"/>
              </a:rPr>
              <a:t> </a:t>
            </a:r>
          </a:p>
        </p:txBody>
      </p:sp>
      <p:pic>
        <p:nvPicPr>
          <p:cNvPr id="13315" name="Picture 3"/>
          <p:cNvPicPr>
            <a:picLocks noChangeArrowheads="1"/>
          </p:cNvPicPr>
          <p:nvPr/>
        </p:nvPicPr>
        <p:blipFill>
          <a:blip r:embed="rId3" cstate="print"/>
          <a:srcRect/>
          <a:stretch>
            <a:fillRect/>
          </a:stretch>
        </p:blipFill>
        <p:spPr bwMode="auto">
          <a:xfrm>
            <a:off x="3162300" y="1600200"/>
            <a:ext cx="5181600" cy="5181600"/>
          </a:xfrm>
          <a:prstGeom prst="rect">
            <a:avLst/>
          </a:prstGeom>
          <a:noFill/>
          <a:ln w="12700" cmpd="tri">
            <a:noFill/>
            <a:miter lim="800000"/>
            <a:headEnd/>
            <a:tailEnd/>
          </a:ln>
        </p:spPr>
      </p:pic>
      <p:sp>
        <p:nvSpPr>
          <p:cNvPr id="146437" name="Rectangle 5"/>
          <p:cNvSpPr>
            <a:spLocks noChangeArrowheads="1"/>
          </p:cNvSpPr>
          <p:nvPr/>
        </p:nvSpPr>
        <p:spPr bwMode="auto">
          <a:xfrm>
            <a:off x="806450" y="2368550"/>
            <a:ext cx="1968500" cy="1054100"/>
          </a:xfrm>
          <a:prstGeom prst="rect">
            <a:avLst/>
          </a:prstGeom>
          <a:solidFill>
            <a:schemeClr val="bg1"/>
          </a:solidFill>
          <a:ln w="12700">
            <a:solidFill>
              <a:schemeClr val="tx1"/>
            </a:solidFill>
            <a:miter lim="800000"/>
            <a:headEnd/>
            <a:tailEnd/>
          </a:ln>
          <a:effectLst>
            <a:outerShdw dist="107763" dir="2700000" algn="ctr" rotWithShape="0">
              <a:schemeClr val="bg2"/>
            </a:outerShdw>
          </a:effectLst>
        </p:spPr>
        <p:txBody>
          <a:bodyPr wrap="none" lIns="182562" tIns="182562" rIns="182562" bIns="182562" anchor="ctr"/>
          <a:lstStyle/>
          <a:p>
            <a:pPr algn="ctr" eaLnBrk="0" hangingPunct="0">
              <a:defRPr/>
            </a:pPr>
            <a:r>
              <a:rPr lang="en-US" b="1">
                <a:latin typeface="Univers (W1)" charset="0"/>
              </a:rPr>
              <a:t>Uranium-238</a:t>
            </a:r>
          </a:p>
          <a:p>
            <a:pPr algn="ctr" eaLnBrk="0" hangingPunct="0">
              <a:defRPr/>
            </a:pPr>
            <a:r>
              <a:rPr lang="en-US" b="1">
                <a:latin typeface="Univers (W1)" charset="0"/>
              </a:rPr>
              <a:t>4.5E9 y</a:t>
            </a:r>
          </a:p>
        </p:txBody>
      </p:sp>
      <p:sp>
        <p:nvSpPr>
          <p:cNvPr id="146438" name="Rectangle 6"/>
          <p:cNvSpPr>
            <a:spLocks noChangeArrowheads="1"/>
          </p:cNvSpPr>
          <p:nvPr/>
        </p:nvSpPr>
        <p:spPr bwMode="auto">
          <a:xfrm>
            <a:off x="879475" y="3816350"/>
            <a:ext cx="1914525" cy="977900"/>
          </a:xfrm>
          <a:prstGeom prst="rect">
            <a:avLst/>
          </a:prstGeom>
          <a:solidFill>
            <a:schemeClr val="bg1"/>
          </a:solidFill>
          <a:ln w="12700">
            <a:solidFill>
              <a:schemeClr val="tx1"/>
            </a:solidFill>
            <a:miter lim="800000"/>
            <a:headEnd/>
            <a:tailEnd/>
          </a:ln>
          <a:effectLst>
            <a:outerShdw dist="107763" dir="2700000" algn="ctr" rotWithShape="0">
              <a:schemeClr val="bg2"/>
            </a:outerShdw>
          </a:effectLst>
        </p:spPr>
        <p:txBody>
          <a:bodyPr wrap="none" lIns="90488" tIns="44450" rIns="90488" bIns="44450" anchor="ctr"/>
          <a:lstStyle/>
          <a:p>
            <a:pPr algn="ctr" eaLnBrk="0" hangingPunct="0">
              <a:defRPr/>
            </a:pPr>
            <a:r>
              <a:rPr lang="en-US" b="1">
                <a:latin typeface="Univers (W1)" charset="0"/>
              </a:rPr>
              <a:t>Radium-226</a:t>
            </a:r>
          </a:p>
          <a:p>
            <a:pPr algn="ctr" eaLnBrk="0" hangingPunct="0">
              <a:defRPr/>
            </a:pPr>
            <a:r>
              <a:rPr lang="en-US" b="1">
                <a:latin typeface="Univers (W1)" charset="0"/>
              </a:rPr>
              <a:t>1600 y</a:t>
            </a:r>
          </a:p>
        </p:txBody>
      </p:sp>
      <p:sp>
        <p:nvSpPr>
          <p:cNvPr id="146439" name="Rectangle 7"/>
          <p:cNvSpPr>
            <a:spLocks noChangeArrowheads="1"/>
          </p:cNvSpPr>
          <p:nvPr/>
        </p:nvSpPr>
        <p:spPr bwMode="auto">
          <a:xfrm>
            <a:off x="860425" y="5237163"/>
            <a:ext cx="1914525" cy="1004887"/>
          </a:xfrm>
          <a:prstGeom prst="rect">
            <a:avLst/>
          </a:prstGeom>
          <a:solidFill>
            <a:schemeClr val="bg1"/>
          </a:solidFill>
          <a:ln w="12700">
            <a:solidFill>
              <a:schemeClr val="tx1"/>
            </a:solidFill>
            <a:miter lim="800000"/>
            <a:headEnd/>
            <a:tailEnd/>
          </a:ln>
          <a:effectLst>
            <a:outerShdw dist="107763" dir="2700000" algn="ctr" rotWithShape="0">
              <a:schemeClr val="bg2"/>
            </a:outerShdw>
          </a:effectLst>
        </p:spPr>
        <p:txBody>
          <a:bodyPr wrap="none" lIns="90488" tIns="44450" rIns="90488" bIns="44450" anchor="ctr"/>
          <a:lstStyle/>
          <a:p>
            <a:pPr algn="ctr" eaLnBrk="0" hangingPunct="0">
              <a:defRPr/>
            </a:pPr>
            <a:r>
              <a:rPr lang="en-US" b="1">
                <a:latin typeface="Univers (W1)" charset="0"/>
              </a:rPr>
              <a:t>Radon-222</a:t>
            </a:r>
          </a:p>
          <a:p>
            <a:pPr algn="ctr" eaLnBrk="0" hangingPunct="0">
              <a:defRPr/>
            </a:pPr>
            <a:r>
              <a:rPr lang="en-US" b="1">
                <a:latin typeface="Univers (W1)" charset="0"/>
              </a:rPr>
              <a:t>3.825 days</a:t>
            </a:r>
          </a:p>
        </p:txBody>
      </p:sp>
      <p:sp>
        <p:nvSpPr>
          <p:cNvPr id="146440" name="Rectangle 8"/>
          <p:cNvSpPr>
            <a:spLocks noChangeArrowheads="1"/>
          </p:cNvSpPr>
          <p:nvPr/>
        </p:nvSpPr>
        <p:spPr bwMode="auto">
          <a:xfrm>
            <a:off x="3625850" y="4786313"/>
            <a:ext cx="1968500" cy="998537"/>
          </a:xfrm>
          <a:prstGeom prst="rect">
            <a:avLst/>
          </a:prstGeom>
          <a:solidFill>
            <a:schemeClr val="bg1"/>
          </a:solidFill>
          <a:ln w="12700">
            <a:solidFill>
              <a:schemeClr val="tx1"/>
            </a:solidFill>
            <a:miter lim="800000"/>
            <a:headEnd/>
            <a:tailEnd/>
          </a:ln>
          <a:effectLst>
            <a:outerShdw dist="107763" dir="2700000" algn="ctr" rotWithShape="0">
              <a:schemeClr val="bg2"/>
            </a:outerShdw>
          </a:effectLst>
        </p:spPr>
        <p:txBody>
          <a:bodyPr wrap="none" lIns="90488" tIns="44450" rIns="90488" bIns="44450" anchor="ctr"/>
          <a:lstStyle/>
          <a:p>
            <a:pPr algn="ctr" eaLnBrk="0" hangingPunct="0">
              <a:defRPr/>
            </a:pPr>
            <a:r>
              <a:rPr lang="en-US" b="1">
                <a:latin typeface="Univers (W1)" charset="0"/>
              </a:rPr>
              <a:t>Lead-214</a:t>
            </a:r>
          </a:p>
          <a:p>
            <a:pPr algn="ctr" eaLnBrk="0" hangingPunct="0">
              <a:defRPr/>
            </a:pPr>
            <a:r>
              <a:rPr lang="en-US" b="1">
                <a:latin typeface="Univers (W1)" charset="0"/>
              </a:rPr>
              <a:t>27 min (RaB)</a:t>
            </a:r>
          </a:p>
        </p:txBody>
      </p:sp>
      <p:sp>
        <p:nvSpPr>
          <p:cNvPr id="146441" name="Rectangle 9"/>
          <p:cNvSpPr>
            <a:spLocks noChangeArrowheads="1"/>
          </p:cNvSpPr>
          <p:nvPr/>
        </p:nvSpPr>
        <p:spPr bwMode="auto">
          <a:xfrm>
            <a:off x="3625850" y="2444750"/>
            <a:ext cx="1968500" cy="901700"/>
          </a:xfrm>
          <a:prstGeom prst="rect">
            <a:avLst/>
          </a:prstGeom>
          <a:solidFill>
            <a:schemeClr val="bg1"/>
          </a:solidFill>
          <a:ln w="12700">
            <a:solidFill>
              <a:schemeClr val="tx1"/>
            </a:solidFill>
            <a:miter lim="800000"/>
            <a:headEnd/>
            <a:tailEnd/>
          </a:ln>
          <a:effectLst>
            <a:outerShdw dist="107763" dir="2700000" algn="ctr" rotWithShape="0">
              <a:schemeClr val="bg2"/>
            </a:outerShdw>
          </a:effectLst>
        </p:spPr>
        <p:txBody>
          <a:bodyPr wrap="none" lIns="90488" tIns="44450" rIns="90488" bIns="44450" anchor="ctr"/>
          <a:lstStyle/>
          <a:p>
            <a:pPr algn="ctr" eaLnBrk="0" hangingPunct="0">
              <a:defRPr/>
            </a:pPr>
            <a:r>
              <a:rPr lang="en-US" b="1">
                <a:latin typeface="Univers (W1)" charset="0"/>
              </a:rPr>
              <a:t>Polonium-218</a:t>
            </a:r>
          </a:p>
          <a:p>
            <a:pPr algn="ctr" eaLnBrk="0" hangingPunct="0">
              <a:defRPr/>
            </a:pPr>
            <a:r>
              <a:rPr lang="en-US" b="1">
                <a:latin typeface="Univers (W1)" charset="0"/>
              </a:rPr>
              <a:t>3.1 min (RaA)</a:t>
            </a:r>
          </a:p>
        </p:txBody>
      </p:sp>
      <p:sp>
        <p:nvSpPr>
          <p:cNvPr id="146442" name="Rectangle 10"/>
          <p:cNvSpPr>
            <a:spLocks noChangeArrowheads="1"/>
          </p:cNvSpPr>
          <p:nvPr/>
        </p:nvSpPr>
        <p:spPr bwMode="auto">
          <a:xfrm>
            <a:off x="6021388" y="2444750"/>
            <a:ext cx="2011362" cy="936625"/>
          </a:xfrm>
          <a:prstGeom prst="rect">
            <a:avLst/>
          </a:prstGeom>
          <a:solidFill>
            <a:schemeClr val="bg1"/>
          </a:solidFill>
          <a:ln w="12700">
            <a:solidFill>
              <a:schemeClr val="tx1"/>
            </a:solidFill>
            <a:miter lim="800000"/>
            <a:headEnd/>
            <a:tailEnd/>
          </a:ln>
          <a:effectLst>
            <a:outerShdw dist="107763" dir="2700000" algn="ctr" rotWithShape="0">
              <a:schemeClr val="bg2"/>
            </a:outerShdw>
          </a:effectLst>
        </p:spPr>
        <p:txBody>
          <a:bodyPr wrap="none" lIns="90488" tIns="44450" rIns="90488" bIns="44450" anchor="ctr"/>
          <a:lstStyle/>
          <a:p>
            <a:pPr algn="ctr" eaLnBrk="0" hangingPunct="0">
              <a:defRPr/>
            </a:pPr>
            <a:r>
              <a:rPr lang="en-US" b="1">
                <a:latin typeface="Univers (W1)" charset="0"/>
              </a:rPr>
              <a:t>Polonium-214</a:t>
            </a:r>
          </a:p>
          <a:p>
            <a:pPr algn="ctr" eaLnBrk="0" hangingPunct="0">
              <a:defRPr/>
            </a:pPr>
            <a:r>
              <a:rPr lang="en-US" b="1">
                <a:latin typeface="Univers (W1)" charset="0"/>
              </a:rPr>
              <a:t>163.7 </a:t>
            </a:r>
            <a:r>
              <a:rPr lang="en-US" b="1">
                <a:latin typeface="Symbol" pitchFamily="18" charset="2"/>
              </a:rPr>
              <a:t>m</a:t>
            </a:r>
            <a:r>
              <a:rPr lang="en-US" b="1">
                <a:latin typeface="Univers (W1)" charset="0"/>
              </a:rPr>
              <a:t>sec (RaC’)</a:t>
            </a:r>
          </a:p>
        </p:txBody>
      </p:sp>
      <p:sp>
        <p:nvSpPr>
          <p:cNvPr id="146443" name="Rectangle 11"/>
          <p:cNvSpPr>
            <a:spLocks noChangeArrowheads="1"/>
          </p:cNvSpPr>
          <p:nvPr/>
        </p:nvSpPr>
        <p:spPr bwMode="auto">
          <a:xfrm>
            <a:off x="4659313" y="3587750"/>
            <a:ext cx="2001837" cy="957263"/>
          </a:xfrm>
          <a:prstGeom prst="rect">
            <a:avLst/>
          </a:prstGeom>
          <a:solidFill>
            <a:schemeClr val="bg1"/>
          </a:solidFill>
          <a:ln w="12700">
            <a:solidFill>
              <a:schemeClr val="tx1"/>
            </a:solidFill>
            <a:miter lim="800000"/>
            <a:headEnd/>
            <a:tailEnd/>
          </a:ln>
          <a:effectLst>
            <a:outerShdw dist="107763" dir="2700000" algn="ctr" rotWithShape="0">
              <a:schemeClr val="bg2"/>
            </a:outerShdw>
          </a:effectLst>
        </p:spPr>
        <p:txBody>
          <a:bodyPr wrap="none" lIns="90488" tIns="44450" rIns="90488" bIns="44450" anchor="ctr"/>
          <a:lstStyle/>
          <a:p>
            <a:pPr algn="ctr" eaLnBrk="0" hangingPunct="0">
              <a:defRPr/>
            </a:pPr>
            <a:r>
              <a:rPr lang="en-US" b="1">
                <a:latin typeface="Univers (W1)" charset="0"/>
              </a:rPr>
              <a:t>Bismuth-214</a:t>
            </a:r>
          </a:p>
          <a:p>
            <a:pPr algn="ctr" eaLnBrk="0" hangingPunct="0">
              <a:defRPr/>
            </a:pPr>
            <a:r>
              <a:rPr lang="en-US" b="1">
                <a:latin typeface="Univers (W1)" charset="0"/>
              </a:rPr>
              <a:t>19.9 min (RaC)</a:t>
            </a:r>
          </a:p>
        </p:txBody>
      </p:sp>
      <p:sp>
        <p:nvSpPr>
          <p:cNvPr id="146444" name="Rectangle 12"/>
          <p:cNvSpPr>
            <a:spLocks noChangeArrowheads="1"/>
          </p:cNvSpPr>
          <p:nvPr/>
        </p:nvSpPr>
        <p:spPr bwMode="auto">
          <a:xfrm>
            <a:off x="6097588" y="4786313"/>
            <a:ext cx="2011362" cy="998537"/>
          </a:xfrm>
          <a:prstGeom prst="rect">
            <a:avLst/>
          </a:prstGeom>
          <a:solidFill>
            <a:schemeClr val="bg1"/>
          </a:solidFill>
          <a:ln w="12700">
            <a:solidFill>
              <a:schemeClr val="tx1"/>
            </a:solidFill>
            <a:miter lim="800000"/>
            <a:headEnd/>
            <a:tailEnd/>
          </a:ln>
          <a:effectLst>
            <a:outerShdw dist="107763" dir="2700000" algn="ctr" rotWithShape="0">
              <a:schemeClr val="bg2"/>
            </a:outerShdw>
          </a:effectLst>
        </p:spPr>
        <p:txBody>
          <a:bodyPr wrap="none" lIns="90488" tIns="44450" rIns="90488" bIns="44450" anchor="ctr"/>
          <a:lstStyle/>
          <a:p>
            <a:pPr algn="ctr" eaLnBrk="0" hangingPunct="0">
              <a:defRPr/>
            </a:pPr>
            <a:r>
              <a:rPr lang="en-US" b="1">
                <a:latin typeface="Univers (W1)" charset="0"/>
              </a:rPr>
              <a:t>Lead-210</a:t>
            </a:r>
          </a:p>
          <a:p>
            <a:pPr algn="ctr" eaLnBrk="0" hangingPunct="0">
              <a:defRPr/>
            </a:pPr>
            <a:r>
              <a:rPr lang="en-US" b="1">
                <a:latin typeface="Univers (W1)" charset="0"/>
              </a:rPr>
              <a:t>22.3 y (RaD)</a:t>
            </a:r>
          </a:p>
        </p:txBody>
      </p:sp>
      <p:sp>
        <p:nvSpPr>
          <p:cNvPr id="13324" name="Line 13"/>
          <p:cNvSpPr>
            <a:spLocks noChangeShapeType="1"/>
          </p:cNvSpPr>
          <p:nvPr/>
        </p:nvSpPr>
        <p:spPr bwMode="auto">
          <a:xfrm>
            <a:off x="1747838" y="3433763"/>
            <a:ext cx="0" cy="385762"/>
          </a:xfrm>
          <a:prstGeom prst="line">
            <a:avLst/>
          </a:prstGeom>
          <a:noFill/>
          <a:ln w="12700">
            <a:solidFill>
              <a:schemeClr val="tx1"/>
            </a:solidFill>
            <a:round/>
            <a:headEnd/>
            <a:tailEnd type="triangle" w="med" len="med"/>
          </a:ln>
        </p:spPr>
        <p:txBody>
          <a:bodyPr wrap="none" anchor="ctr"/>
          <a:lstStyle/>
          <a:p>
            <a:endParaRPr lang="en-US"/>
          </a:p>
        </p:txBody>
      </p:sp>
      <p:sp>
        <p:nvSpPr>
          <p:cNvPr id="13325" name="Line 14"/>
          <p:cNvSpPr>
            <a:spLocks noChangeShapeType="1"/>
          </p:cNvSpPr>
          <p:nvPr/>
        </p:nvSpPr>
        <p:spPr bwMode="auto">
          <a:xfrm flipH="1">
            <a:off x="4298950" y="3432175"/>
            <a:ext cx="23813" cy="1285875"/>
          </a:xfrm>
          <a:prstGeom prst="line">
            <a:avLst/>
          </a:prstGeom>
          <a:noFill/>
          <a:ln w="12700">
            <a:solidFill>
              <a:schemeClr val="tx1"/>
            </a:solidFill>
            <a:round/>
            <a:headEnd/>
            <a:tailEnd type="triangle" w="med" len="med"/>
          </a:ln>
        </p:spPr>
        <p:txBody>
          <a:bodyPr wrap="none" anchor="ctr"/>
          <a:lstStyle/>
          <a:p>
            <a:endParaRPr lang="en-US"/>
          </a:p>
        </p:txBody>
      </p:sp>
      <p:sp>
        <p:nvSpPr>
          <p:cNvPr id="13326" name="Line 15"/>
          <p:cNvSpPr>
            <a:spLocks noChangeShapeType="1"/>
          </p:cNvSpPr>
          <p:nvPr/>
        </p:nvSpPr>
        <p:spPr bwMode="auto">
          <a:xfrm flipH="1">
            <a:off x="7107238" y="3511550"/>
            <a:ext cx="23812" cy="1185863"/>
          </a:xfrm>
          <a:prstGeom prst="line">
            <a:avLst/>
          </a:prstGeom>
          <a:noFill/>
          <a:ln w="12700">
            <a:solidFill>
              <a:schemeClr val="tx1"/>
            </a:solidFill>
            <a:round/>
            <a:headEnd/>
            <a:tailEnd type="triangle" w="med" len="med"/>
          </a:ln>
        </p:spPr>
        <p:txBody>
          <a:bodyPr wrap="none" anchor="ctr"/>
          <a:lstStyle/>
          <a:p>
            <a:endParaRPr lang="en-US"/>
          </a:p>
        </p:txBody>
      </p:sp>
      <p:sp>
        <p:nvSpPr>
          <p:cNvPr id="13327" name="Line 16"/>
          <p:cNvSpPr>
            <a:spLocks noChangeShapeType="1"/>
          </p:cNvSpPr>
          <p:nvPr/>
        </p:nvSpPr>
        <p:spPr bwMode="auto">
          <a:xfrm flipV="1">
            <a:off x="4502150" y="4541838"/>
            <a:ext cx="149225" cy="171450"/>
          </a:xfrm>
          <a:prstGeom prst="line">
            <a:avLst/>
          </a:prstGeom>
          <a:noFill/>
          <a:ln w="12700">
            <a:solidFill>
              <a:schemeClr val="tx1"/>
            </a:solidFill>
            <a:round/>
            <a:headEnd/>
            <a:tailEnd type="triangle" w="med" len="med"/>
          </a:ln>
        </p:spPr>
        <p:txBody>
          <a:bodyPr wrap="none" anchor="ctr"/>
          <a:lstStyle/>
          <a:p>
            <a:endParaRPr lang="en-US"/>
          </a:p>
        </p:txBody>
      </p:sp>
      <p:sp>
        <p:nvSpPr>
          <p:cNvPr id="13328" name="Line 17"/>
          <p:cNvSpPr>
            <a:spLocks noChangeShapeType="1"/>
          </p:cNvSpPr>
          <p:nvPr/>
        </p:nvSpPr>
        <p:spPr bwMode="auto">
          <a:xfrm flipV="1">
            <a:off x="6702425" y="3378200"/>
            <a:ext cx="149225" cy="171450"/>
          </a:xfrm>
          <a:prstGeom prst="line">
            <a:avLst/>
          </a:prstGeom>
          <a:noFill/>
          <a:ln w="12700">
            <a:solidFill>
              <a:schemeClr val="tx1"/>
            </a:solidFill>
            <a:round/>
            <a:headEnd/>
            <a:tailEnd type="triangle" w="med" len="med"/>
          </a:ln>
        </p:spPr>
        <p:txBody>
          <a:bodyPr wrap="none" anchor="ctr"/>
          <a:lstStyle/>
          <a:p>
            <a:endParaRPr lang="en-US"/>
          </a:p>
        </p:txBody>
      </p:sp>
      <p:sp>
        <p:nvSpPr>
          <p:cNvPr id="13329" name="Line 18"/>
          <p:cNvSpPr>
            <a:spLocks noChangeShapeType="1"/>
          </p:cNvSpPr>
          <p:nvPr/>
        </p:nvSpPr>
        <p:spPr bwMode="auto">
          <a:xfrm>
            <a:off x="1725613" y="4838700"/>
            <a:ext cx="0" cy="385763"/>
          </a:xfrm>
          <a:prstGeom prst="line">
            <a:avLst/>
          </a:prstGeom>
          <a:noFill/>
          <a:ln w="12700">
            <a:solidFill>
              <a:schemeClr val="tx1"/>
            </a:solidFill>
            <a:round/>
            <a:headEnd/>
            <a:tailEnd type="triangle" w="med" len="med"/>
          </a:ln>
        </p:spPr>
        <p:txBody>
          <a:bodyPr wrap="none" anchor="ctr"/>
          <a:lstStyle/>
          <a:p>
            <a:endParaRPr lang="en-US"/>
          </a:p>
        </p:txBody>
      </p:sp>
      <p:sp>
        <p:nvSpPr>
          <p:cNvPr id="13330" name="Arc 19"/>
          <p:cNvSpPr>
            <a:spLocks/>
          </p:cNvSpPr>
          <p:nvPr/>
        </p:nvSpPr>
        <p:spPr bwMode="auto">
          <a:xfrm>
            <a:off x="1722438" y="6248400"/>
            <a:ext cx="1822450" cy="450850"/>
          </a:xfrm>
          <a:custGeom>
            <a:avLst/>
            <a:gdLst>
              <a:gd name="T0" fmla="*/ 2147483647 w 21600"/>
              <a:gd name="T1" fmla="*/ 2147483647 h 21600"/>
              <a:gd name="T2" fmla="*/ 0 w 21600"/>
              <a:gd name="T3" fmla="*/ 0 h 21600"/>
              <a:gd name="T4" fmla="*/ 2147483647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21600"/>
                </a:moveTo>
                <a:cubicBezTo>
                  <a:pt x="9670" y="21600"/>
                  <a:pt x="0" y="11929"/>
                  <a:pt x="0" y="0"/>
                </a:cubicBezTo>
              </a:path>
              <a:path w="21600" h="21600" stroke="0" extrusionOk="0">
                <a:moveTo>
                  <a:pt x="21600" y="21600"/>
                </a:moveTo>
                <a:cubicBezTo>
                  <a:pt x="9670" y="21600"/>
                  <a:pt x="0" y="11929"/>
                  <a:pt x="0" y="0"/>
                </a:cubicBezTo>
                <a:lnTo>
                  <a:pt x="21600" y="0"/>
                </a:lnTo>
                <a:close/>
              </a:path>
            </a:pathLst>
          </a:custGeom>
          <a:noFill/>
          <a:ln w="12700" cap="rnd">
            <a:solidFill>
              <a:schemeClr val="tx1"/>
            </a:solidFill>
            <a:round/>
            <a:headEnd type="triangle" w="med" len="med"/>
            <a:tailEnd/>
          </a:ln>
        </p:spPr>
        <p:txBody>
          <a:bodyPr wrap="none" anchor="ctr"/>
          <a:lstStyle/>
          <a:p>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0" dirty="0" smtClean="0">
                <a:effectLst/>
              </a:rPr>
              <a:t>Air sampling</a:t>
            </a:r>
            <a:endParaRPr lang="en-US" b="0" dirty="0">
              <a:effectLst/>
            </a:endParaRPr>
          </a:p>
        </p:txBody>
      </p:sp>
      <p:sp>
        <p:nvSpPr>
          <p:cNvPr id="2" name="Content Placeholder 1"/>
          <p:cNvSpPr>
            <a:spLocks noGrp="1"/>
          </p:cNvSpPr>
          <p:nvPr>
            <p:ph idx="1"/>
          </p:nvPr>
        </p:nvSpPr>
        <p:spPr/>
        <p:txBody>
          <a:bodyPr/>
          <a:lstStyle/>
          <a:p>
            <a:r>
              <a:rPr lang="en-US" dirty="0" smtClean="0"/>
              <a:t>Material can be in the air in two forms</a:t>
            </a:r>
          </a:p>
          <a:p>
            <a:pPr lvl="1"/>
            <a:r>
              <a:rPr lang="en-US" dirty="0" smtClean="0"/>
              <a:t>Particulate</a:t>
            </a:r>
          </a:p>
          <a:p>
            <a:pPr lvl="1"/>
            <a:r>
              <a:rPr lang="en-US" dirty="0" smtClean="0"/>
              <a:t>Gasses</a:t>
            </a:r>
          </a:p>
          <a:p>
            <a:r>
              <a:rPr lang="en-US" dirty="0" smtClean="0"/>
              <a:t>Particulate material can be separated from the air by means of filters</a:t>
            </a:r>
          </a:p>
          <a:p>
            <a:r>
              <a:rPr lang="en-US" dirty="0" smtClean="0"/>
              <a:t>Gasses since they blend in with the other gas ions in the air, they are more complicated to separate out </a:t>
            </a:r>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descr="Horizontal brick"/>
          <p:cNvSpPr>
            <a:spLocks noChangeArrowheads="1"/>
          </p:cNvSpPr>
          <p:nvPr/>
        </p:nvSpPr>
        <p:spPr bwMode="auto">
          <a:xfrm>
            <a:off x="4292600" y="1930400"/>
            <a:ext cx="3225800" cy="4445000"/>
          </a:xfrm>
          <a:prstGeom prst="rect">
            <a:avLst/>
          </a:prstGeom>
          <a:pattFill prst="horzBrick">
            <a:fgClr>
              <a:schemeClr val="tx1"/>
            </a:fgClr>
            <a:bgClr>
              <a:schemeClr val="bg1"/>
            </a:bgClr>
          </a:pattFill>
          <a:ln w="50800">
            <a:solidFill>
              <a:srgbClr val="081D58"/>
            </a:solidFill>
            <a:miter lim="800000"/>
            <a:headEnd/>
            <a:tailEnd/>
          </a:ln>
        </p:spPr>
        <p:txBody>
          <a:bodyPr wrap="none" anchor="ctr"/>
          <a:lstStyle/>
          <a:p>
            <a:pPr eaLnBrk="0" hangingPunct="0"/>
            <a:endParaRPr lang="en-US" sz="2400" b="1">
              <a:solidFill>
                <a:srgbClr val="00FF00"/>
              </a:solidFill>
              <a:latin typeface="Univers (W1)" charset="0"/>
            </a:endParaRPr>
          </a:p>
        </p:txBody>
      </p:sp>
      <p:sp>
        <p:nvSpPr>
          <p:cNvPr id="14339" name="Rectangle 4"/>
          <p:cNvSpPr>
            <a:spLocks noChangeArrowheads="1"/>
          </p:cNvSpPr>
          <p:nvPr/>
        </p:nvSpPr>
        <p:spPr bwMode="auto">
          <a:xfrm>
            <a:off x="4438650" y="4895850"/>
            <a:ext cx="2933700" cy="1333500"/>
          </a:xfrm>
          <a:prstGeom prst="rect">
            <a:avLst/>
          </a:prstGeom>
          <a:solidFill>
            <a:schemeClr val="folHlink"/>
          </a:solidFill>
          <a:ln w="38100" cmpd="dbl">
            <a:solidFill>
              <a:schemeClr val="tx1"/>
            </a:solidFill>
            <a:miter lim="800000"/>
            <a:headEnd/>
            <a:tailEnd/>
          </a:ln>
        </p:spPr>
        <p:txBody>
          <a:bodyPr wrap="none" anchor="ctr"/>
          <a:lstStyle/>
          <a:p>
            <a:pPr eaLnBrk="0" hangingPunct="0"/>
            <a:endParaRPr lang="en-US" sz="2400" b="1">
              <a:solidFill>
                <a:srgbClr val="00FF00"/>
              </a:solidFill>
              <a:latin typeface="Univers (W1)" charset="0"/>
            </a:endParaRPr>
          </a:p>
        </p:txBody>
      </p:sp>
      <p:sp>
        <p:nvSpPr>
          <p:cNvPr id="14340" name="Rectangle 5"/>
          <p:cNvSpPr>
            <a:spLocks noChangeArrowheads="1"/>
          </p:cNvSpPr>
          <p:nvPr/>
        </p:nvSpPr>
        <p:spPr bwMode="auto">
          <a:xfrm>
            <a:off x="4432300" y="3365500"/>
            <a:ext cx="1422400" cy="1346200"/>
          </a:xfrm>
          <a:prstGeom prst="rect">
            <a:avLst/>
          </a:prstGeom>
          <a:solidFill>
            <a:schemeClr val="folHlink"/>
          </a:solidFill>
          <a:ln w="25400">
            <a:solidFill>
              <a:schemeClr val="tx1"/>
            </a:solidFill>
            <a:miter lim="800000"/>
            <a:headEnd/>
            <a:tailEnd/>
          </a:ln>
        </p:spPr>
        <p:txBody>
          <a:bodyPr wrap="none" anchor="ctr"/>
          <a:lstStyle/>
          <a:p>
            <a:pPr eaLnBrk="0" hangingPunct="0"/>
            <a:endParaRPr lang="en-US" sz="2400" b="1">
              <a:solidFill>
                <a:srgbClr val="00FF00"/>
              </a:solidFill>
              <a:latin typeface="Univers (W1)" charset="0"/>
            </a:endParaRPr>
          </a:p>
        </p:txBody>
      </p:sp>
      <p:sp>
        <p:nvSpPr>
          <p:cNvPr id="14341" name="Rectangle 6"/>
          <p:cNvSpPr>
            <a:spLocks noChangeArrowheads="1"/>
          </p:cNvSpPr>
          <p:nvPr/>
        </p:nvSpPr>
        <p:spPr bwMode="auto">
          <a:xfrm>
            <a:off x="6032500" y="3365500"/>
            <a:ext cx="1346200" cy="1346200"/>
          </a:xfrm>
          <a:prstGeom prst="rect">
            <a:avLst/>
          </a:prstGeom>
          <a:solidFill>
            <a:schemeClr val="folHlink"/>
          </a:solidFill>
          <a:ln w="25400">
            <a:solidFill>
              <a:schemeClr val="tx1"/>
            </a:solidFill>
            <a:miter lim="800000"/>
            <a:headEnd/>
            <a:tailEnd/>
          </a:ln>
        </p:spPr>
        <p:txBody>
          <a:bodyPr wrap="none" anchor="ctr"/>
          <a:lstStyle/>
          <a:p>
            <a:pPr eaLnBrk="0" hangingPunct="0"/>
            <a:endParaRPr lang="en-US" sz="2400" b="1">
              <a:solidFill>
                <a:srgbClr val="00FF00"/>
              </a:solidFill>
              <a:latin typeface="Univers (W1)" charset="0"/>
            </a:endParaRPr>
          </a:p>
        </p:txBody>
      </p:sp>
      <p:sp>
        <p:nvSpPr>
          <p:cNvPr id="14342" name="Rectangle 7"/>
          <p:cNvSpPr>
            <a:spLocks noChangeArrowheads="1"/>
          </p:cNvSpPr>
          <p:nvPr/>
        </p:nvSpPr>
        <p:spPr bwMode="auto">
          <a:xfrm>
            <a:off x="4432300" y="2032000"/>
            <a:ext cx="1422400" cy="1155700"/>
          </a:xfrm>
          <a:prstGeom prst="rect">
            <a:avLst/>
          </a:prstGeom>
          <a:solidFill>
            <a:schemeClr val="folHlink"/>
          </a:solidFill>
          <a:ln w="25400">
            <a:solidFill>
              <a:schemeClr val="tx1"/>
            </a:solidFill>
            <a:miter lim="800000"/>
            <a:headEnd/>
            <a:tailEnd/>
          </a:ln>
        </p:spPr>
        <p:txBody>
          <a:bodyPr wrap="none" anchor="ctr"/>
          <a:lstStyle/>
          <a:p>
            <a:pPr eaLnBrk="0" hangingPunct="0"/>
            <a:endParaRPr lang="en-US" sz="2400" b="1">
              <a:solidFill>
                <a:srgbClr val="00FF00"/>
              </a:solidFill>
              <a:latin typeface="Univers (W1)" charset="0"/>
            </a:endParaRPr>
          </a:p>
        </p:txBody>
      </p:sp>
      <p:sp>
        <p:nvSpPr>
          <p:cNvPr id="14343" name="Rectangle 8"/>
          <p:cNvSpPr>
            <a:spLocks noChangeArrowheads="1"/>
          </p:cNvSpPr>
          <p:nvPr/>
        </p:nvSpPr>
        <p:spPr bwMode="auto">
          <a:xfrm>
            <a:off x="6032500" y="2036763"/>
            <a:ext cx="1346200" cy="1155700"/>
          </a:xfrm>
          <a:prstGeom prst="rect">
            <a:avLst/>
          </a:prstGeom>
          <a:solidFill>
            <a:schemeClr val="folHlink"/>
          </a:solidFill>
          <a:ln w="25400">
            <a:solidFill>
              <a:schemeClr val="tx1"/>
            </a:solidFill>
            <a:miter lim="800000"/>
            <a:headEnd/>
            <a:tailEnd/>
          </a:ln>
        </p:spPr>
        <p:txBody>
          <a:bodyPr wrap="none" anchor="ctr"/>
          <a:lstStyle/>
          <a:p>
            <a:pPr eaLnBrk="0" hangingPunct="0"/>
            <a:endParaRPr lang="en-US" sz="2400" b="1">
              <a:solidFill>
                <a:srgbClr val="00FF00"/>
              </a:solidFill>
              <a:latin typeface="Univers (W1)" charset="0"/>
            </a:endParaRPr>
          </a:p>
        </p:txBody>
      </p:sp>
      <p:sp>
        <p:nvSpPr>
          <p:cNvPr id="14344" name="AutoShape 9" descr="Diagonal brick"/>
          <p:cNvSpPr>
            <a:spLocks noChangeArrowheads="1"/>
          </p:cNvSpPr>
          <p:nvPr/>
        </p:nvSpPr>
        <p:spPr bwMode="auto">
          <a:xfrm>
            <a:off x="4010025" y="1133475"/>
            <a:ext cx="3752850" cy="704850"/>
          </a:xfrm>
          <a:prstGeom prst="triangle">
            <a:avLst>
              <a:gd name="adj" fmla="val 49995"/>
            </a:avLst>
          </a:prstGeom>
          <a:pattFill prst="diagBrick">
            <a:fgClr>
              <a:schemeClr val="tx1"/>
            </a:fgClr>
            <a:bgClr>
              <a:schemeClr val="bg1"/>
            </a:bgClr>
          </a:pattFill>
          <a:ln w="57150" cmpd="thickThin">
            <a:solidFill>
              <a:schemeClr val="bg2"/>
            </a:solidFill>
            <a:miter lim="800000"/>
            <a:headEnd/>
            <a:tailEnd/>
          </a:ln>
        </p:spPr>
        <p:txBody>
          <a:bodyPr wrap="none" anchor="ctr"/>
          <a:lstStyle/>
          <a:p>
            <a:pPr eaLnBrk="0" hangingPunct="0"/>
            <a:endParaRPr lang="en-US" sz="2400" b="1">
              <a:solidFill>
                <a:srgbClr val="00FF00"/>
              </a:solidFill>
              <a:latin typeface="Univers (W1)" charset="0"/>
            </a:endParaRPr>
          </a:p>
        </p:txBody>
      </p:sp>
      <p:sp>
        <p:nvSpPr>
          <p:cNvPr id="14345" name="Freeform 10"/>
          <p:cNvSpPr>
            <a:spLocks/>
          </p:cNvSpPr>
          <p:nvPr/>
        </p:nvSpPr>
        <p:spPr bwMode="auto">
          <a:xfrm>
            <a:off x="4876800" y="4953000"/>
            <a:ext cx="1296988" cy="1296988"/>
          </a:xfrm>
          <a:custGeom>
            <a:avLst/>
            <a:gdLst>
              <a:gd name="T0" fmla="*/ 0 w 817"/>
              <a:gd name="T1" fmla="*/ 0 h 817"/>
              <a:gd name="T2" fmla="*/ 0 w 817"/>
              <a:gd name="T3" fmla="*/ 2147483647 h 817"/>
              <a:gd name="T4" fmla="*/ 2147483647 w 817"/>
              <a:gd name="T5" fmla="*/ 2147483647 h 817"/>
              <a:gd name="T6" fmla="*/ 2147483647 w 817"/>
              <a:gd name="T7" fmla="*/ 2147483647 h 817"/>
              <a:gd name="T8" fmla="*/ 2147483647 w 817"/>
              <a:gd name="T9" fmla="*/ 2147483647 h 817"/>
              <a:gd name="T10" fmla="*/ 2147483647 w 817"/>
              <a:gd name="T11" fmla="*/ 2147483647 h 817"/>
              <a:gd name="T12" fmla="*/ 2147483647 w 817"/>
              <a:gd name="T13" fmla="*/ 2147483647 h 817"/>
              <a:gd name="T14" fmla="*/ 2147483647 w 817"/>
              <a:gd name="T15" fmla="*/ 2147483647 h 817"/>
              <a:gd name="T16" fmla="*/ 2147483647 w 817"/>
              <a:gd name="T17" fmla="*/ 2147483647 h 817"/>
              <a:gd name="T18" fmla="*/ 2147483647 w 817"/>
              <a:gd name="T19" fmla="*/ 2147483647 h 817"/>
              <a:gd name="T20" fmla="*/ 2147483647 w 817"/>
              <a:gd name="T21" fmla="*/ 2147483647 h 817"/>
              <a:gd name="T22" fmla="*/ 2147483647 w 817"/>
              <a:gd name="T23" fmla="*/ 2147483647 h 817"/>
              <a:gd name="T24" fmla="*/ 2147483647 w 817"/>
              <a:gd name="T25" fmla="*/ 2147483647 h 817"/>
              <a:gd name="T26" fmla="*/ 2147483647 w 817"/>
              <a:gd name="T27" fmla="*/ 2147483647 h 817"/>
              <a:gd name="T28" fmla="*/ 2147483647 w 817"/>
              <a:gd name="T29" fmla="*/ 2147483647 h 817"/>
              <a:gd name="T30" fmla="*/ 2147483647 w 817"/>
              <a:gd name="T31" fmla="*/ 2147483647 h 817"/>
              <a:gd name="T32" fmla="*/ 2147483647 w 817"/>
              <a:gd name="T33" fmla="*/ 2147483647 h 817"/>
              <a:gd name="T34" fmla="*/ 2147483647 w 817"/>
              <a:gd name="T35" fmla="*/ 2147483647 h 81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817"/>
              <a:gd name="T55" fmla="*/ 0 h 817"/>
              <a:gd name="T56" fmla="*/ 817 w 817"/>
              <a:gd name="T57" fmla="*/ 817 h 817"/>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817" h="817">
                <a:moveTo>
                  <a:pt x="0" y="0"/>
                </a:moveTo>
                <a:lnTo>
                  <a:pt x="0" y="96"/>
                </a:lnTo>
                <a:lnTo>
                  <a:pt x="96" y="96"/>
                </a:lnTo>
                <a:lnTo>
                  <a:pt x="96" y="192"/>
                </a:lnTo>
                <a:lnTo>
                  <a:pt x="192" y="192"/>
                </a:lnTo>
                <a:lnTo>
                  <a:pt x="192" y="288"/>
                </a:lnTo>
                <a:lnTo>
                  <a:pt x="288" y="288"/>
                </a:lnTo>
                <a:lnTo>
                  <a:pt x="288" y="384"/>
                </a:lnTo>
                <a:lnTo>
                  <a:pt x="384" y="384"/>
                </a:lnTo>
                <a:lnTo>
                  <a:pt x="384" y="480"/>
                </a:lnTo>
                <a:lnTo>
                  <a:pt x="480" y="480"/>
                </a:lnTo>
                <a:lnTo>
                  <a:pt x="480" y="576"/>
                </a:lnTo>
                <a:lnTo>
                  <a:pt x="576" y="576"/>
                </a:lnTo>
                <a:lnTo>
                  <a:pt x="576" y="672"/>
                </a:lnTo>
                <a:lnTo>
                  <a:pt x="720" y="672"/>
                </a:lnTo>
                <a:lnTo>
                  <a:pt x="720" y="768"/>
                </a:lnTo>
                <a:lnTo>
                  <a:pt x="816" y="768"/>
                </a:lnTo>
                <a:lnTo>
                  <a:pt x="816" y="816"/>
                </a:lnTo>
              </a:path>
            </a:pathLst>
          </a:custGeom>
          <a:noFill/>
          <a:ln w="50800" cap="rnd">
            <a:solidFill>
              <a:schemeClr val="bg2"/>
            </a:solidFill>
            <a:round/>
            <a:headEnd/>
            <a:tailEnd/>
          </a:ln>
        </p:spPr>
        <p:txBody>
          <a:bodyPr/>
          <a:lstStyle/>
          <a:p>
            <a:endParaRPr lang="en-US"/>
          </a:p>
        </p:txBody>
      </p:sp>
      <p:pic>
        <p:nvPicPr>
          <p:cNvPr id="14346" name="Picture 11"/>
          <p:cNvPicPr>
            <a:picLocks noChangeArrowheads="1"/>
          </p:cNvPicPr>
          <p:nvPr/>
        </p:nvPicPr>
        <p:blipFill>
          <a:blip r:embed="rId3" cstate="print"/>
          <a:srcRect/>
          <a:stretch>
            <a:fillRect/>
          </a:stretch>
        </p:blipFill>
        <p:spPr bwMode="auto">
          <a:xfrm>
            <a:off x="4495800" y="4343400"/>
            <a:ext cx="304800" cy="304800"/>
          </a:xfrm>
          <a:prstGeom prst="rect">
            <a:avLst/>
          </a:prstGeom>
          <a:noFill/>
          <a:ln w="12700" cmpd="tri">
            <a:noFill/>
            <a:miter lim="800000"/>
            <a:headEnd/>
            <a:tailEnd/>
          </a:ln>
        </p:spPr>
      </p:pic>
      <p:sp>
        <p:nvSpPr>
          <p:cNvPr id="14347" name="Rectangle 12"/>
          <p:cNvSpPr>
            <a:spLocks noChangeArrowheads="1"/>
          </p:cNvSpPr>
          <p:nvPr/>
        </p:nvSpPr>
        <p:spPr bwMode="auto">
          <a:xfrm>
            <a:off x="400050" y="1814513"/>
            <a:ext cx="3389313" cy="4133850"/>
          </a:xfrm>
          <a:prstGeom prst="rect">
            <a:avLst/>
          </a:prstGeom>
          <a:noFill/>
          <a:ln w="50800" cmpd="tri">
            <a:noFill/>
            <a:miter lim="800000"/>
            <a:headEnd/>
            <a:tailEnd/>
          </a:ln>
        </p:spPr>
        <p:txBody>
          <a:bodyPr wrap="none" lIns="90488" tIns="44450" rIns="90488" bIns="44450">
            <a:spAutoFit/>
          </a:bodyPr>
          <a:lstStyle/>
          <a:p>
            <a:pPr eaLnBrk="0" hangingPunct="0">
              <a:lnSpc>
                <a:spcPct val="85000"/>
              </a:lnSpc>
            </a:pPr>
            <a:r>
              <a:rPr lang="en-US" sz="2400" b="1">
                <a:latin typeface="Univers (W1)" charset="0"/>
              </a:rPr>
              <a:t>1. Cracks in Solid Floors</a:t>
            </a:r>
          </a:p>
          <a:p>
            <a:pPr eaLnBrk="0" hangingPunct="0">
              <a:lnSpc>
                <a:spcPct val="85000"/>
              </a:lnSpc>
            </a:pPr>
            <a:endParaRPr lang="en-US" sz="2400" b="1">
              <a:latin typeface="Univers (W1)" charset="0"/>
            </a:endParaRPr>
          </a:p>
          <a:p>
            <a:pPr eaLnBrk="0" hangingPunct="0">
              <a:lnSpc>
                <a:spcPct val="85000"/>
              </a:lnSpc>
            </a:pPr>
            <a:r>
              <a:rPr lang="en-US" sz="2400" b="1">
                <a:latin typeface="Univers (W1)" charset="0"/>
              </a:rPr>
              <a:t>2. Construction Joints</a:t>
            </a:r>
          </a:p>
          <a:p>
            <a:pPr eaLnBrk="0" hangingPunct="0">
              <a:lnSpc>
                <a:spcPct val="85000"/>
              </a:lnSpc>
            </a:pPr>
            <a:endParaRPr lang="en-US" sz="2400" b="1">
              <a:latin typeface="Univers (W1)" charset="0"/>
            </a:endParaRPr>
          </a:p>
          <a:p>
            <a:pPr eaLnBrk="0" hangingPunct="0">
              <a:lnSpc>
                <a:spcPct val="85000"/>
              </a:lnSpc>
            </a:pPr>
            <a:r>
              <a:rPr lang="en-US" sz="2400" b="1">
                <a:latin typeface="Univers (W1)" charset="0"/>
              </a:rPr>
              <a:t>3.  Cracks in Walls</a:t>
            </a:r>
          </a:p>
          <a:p>
            <a:pPr eaLnBrk="0" hangingPunct="0">
              <a:lnSpc>
                <a:spcPct val="85000"/>
              </a:lnSpc>
            </a:pPr>
            <a:endParaRPr lang="en-US" sz="2400" b="1">
              <a:latin typeface="Univers (W1)" charset="0"/>
            </a:endParaRPr>
          </a:p>
          <a:p>
            <a:pPr eaLnBrk="0" hangingPunct="0">
              <a:lnSpc>
                <a:spcPct val="85000"/>
              </a:lnSpc>
            </a:pPr>
            <a:r>
              <a:rPr lang="en-US" sz="2400" b="1">
                <a:latin typeface="Univers (W1)" charset="0"/>
              </a:rPr>
              <a:t>4.  Gaps in Floors</a:t>
            </a:r>
          </a:p>
          <a:p>
            <a:pPr eaLnBrk="0" hangingPunct="0">
              <a:lnSpc>
                <a:spcPct val="85000"/>
              </a:lnSpc>
            </a:pPr>
            <a:endParaRPr lang="en-US" sz="2400" b="1">
              <a:latin typeface="Univers (W1)" charset="0"/>
            </a:endParaRPr>
          </a:p>
          <a:p>
            <a:pPr eaLnBrk="0" hangingPunct="0">
              <a:lnSpc>
                <a:spcPct val="85000"/>
              </a:lnSpc>
            </a:pPr>
            <a:r>
              <a:rPr lang="en-US" sz="2400" b="1">
                <a:latin typeface="Univers (W1)" charset="0"/>
              </a:rPr>
              <a:t>5.  Gaps around Pipes</a:t>
            </a:r>
          </a:p>
          <a:p>
            <a:pPr eaLnBrk="0" hangingPunct="0">
              <a:lnSpc>
                <a:spcPct val="85000"/>
              </a:lnSpc>
            </a:pPr>
            <a:endParaRPr lang="en-US" sz="2400" b="1">
              <a:latin typeface="Univers (W1)" charset="0"/>
            </a:endParaRPr>
          </a:p>
          <a:p>
            <a:pPr eaLnBrk="0" hangingPunct="0">
              <a:lnSpc>
                <a:spcPct val="85000"/>
              </a:lnSpc>
            </a:pPr>
            <a:r>
              <a:rPr lang="en-US" sz="2400" b="1">
                <a:latin typeface="Univers (W1)" charset="0"/>
              </a:rPr>
              <a:t>6.  Cavities in Walls</a:t>
            </a:r>
          </a:p>
          <a:p>
            <a:pPr eaLnBrk="0" hangingPunct="0">
              <a:lnSpc>
                <a:spcPct val="85000"/>
              </a:lnSpc>
            </a:pPr>
            <a:endParaRPr lang="en-US" sz="2400" b="1">
              <a:latin typeface="Univers (W1)" charset="0"/>
            </a:endParaRPr>
          </a:p>
          <a:p>
            <a:pPr eaLnBrk="0" hangingPunct="0">
              <a:lnSpc>
                <a:spcPct val="85000"/>
              </a:lnSpc>
            </a:pPr>
            <a:r>
              <a:rPr lang="en-US" sz="2400" b="1">
                <a:latin typeface="Univers (W1)" charset="0"/>
              </a:rPr>
              <a:t>7.  The Water Supply</a:t>
            </a:r>
          </a:p>
        </p:txBody>
      </p:sp>
      <p:sp>
        <p:nvSpPr>
          <p:cNvPr id="14348" name="Arc 13"/>
          <p:cNvSpPr>
            <a:spLocks/>
          </p:cNvSpPr>
          <p:nvPr/>
        </p:nvSpPr>
        <p:spPr bwMode="auto">
          <a:xfrm>
            <a:off x="3124200" y="5886450"/>
            <a:ext cx="1593850" cy="698500"/>
          </a:xfrm>
          <a:custGeom>
            <a:avLst/>
            <a:gdLst>
              <a:gd name="T0" fmla="*/ 2147483647 w 21600"/>
              <a:gd name="T1" fmla="*/ 0 h 21600"/>
              <a:gd name="T2" fmla="*/ 0 w 21600"/>
              <a:gd name="T3" fmla="*/ 2147483647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0"/>
                </a:moveTo>
                <a:cubicBezTo>
                  <a:pt x="21600" y="11929"/>
                  <a:pt x="11929" y="21599"/>
                  <a:pt x="0" y="21600"/>
                </a:cubicBezTo>
              </a:path>
              <a:path w="21600" h="21600" stroke="0" extrusionOk="0">
                <a:moveTo>
                  <a:pt x="21600" y="0"/>
                </a:moveTo>
                <a:cubicBezTo>
                  <a:pt x="21600" y="11929"/>
                  <a:pt x="11929" y="21599"/>
                  <a:pt x="0" y="21600"/>
                </a:cubicBezTo>
                <a:lnTo>
                  <a:pt x="0" y="0"/>
                </a:lnTo>
                <a:close/>
              </a:path>
            </a:pathLst>
          </a:custGeom>
          <a:noFill/>
          <a:ln w="12700" cap="rnd">
            <a:solidFill>
              <a:schemeClr val="tx2"/>
            </a:solidFill>
            <a:round/>
            <a:headEnd type="triangle" w="med" len="med"/>
            <a:tailEnd/>
          </a:ln>
        </p:spPr>
        <p:txBody>
          <a:bodyPr wrap="none" anchor="ctr"/>
          <a:lstStyle/>
          <a:p>
            <a:endParaRPr lang="en-US"/>
          </a:p>
        </p:txBody>
      </p:sp>
      <p:sp>
        <p:nvSpPr>
          <p:cNvPr id="14349" name="Arc 14"/>
          <p:cNvSpPr>
            <a:spLocks/>
          </p:cNvSpPr>
          <p:nvPr/>
        </p:nvSpPr>
        <p:spPr bwMode="auto">
          <a:xfrm>
            <a:off x="6972300" y="5932488"/>
            <a:ext cx="1479550" cy="412750"/>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cap="rnd">
            <a:solidFill>
              <a:schemeClr val="tx2"/>
            </a:solidFill>
            <a:round/>
            <a:headEnd type="triangle" w="med" len="med"/>
            <a:tailEnd/>
          </a:ln>
        </p:spPr>
        <p:txBody>
          <a:bodyPr wrap="none" anchor="ctr"/>
          <a:lstStyle/>
          <a:p>
            <a:endParaRPr lang="en-US"/>
          </a:p>
        </p:txBody>
      </p:sp>
      <p:sp>
        <p:nvSpPr>
          <p:cNvPr id="14350" name="Arc 15"/>
          <p:cNvSpPr>
            <a:spLocks/>
          </p:cNvSpPr>
          <p:nvPr/>
        </p:nvSpPr>
        <p:spPr bwMode="auto">
          <a:xfrm>
            <a:off x="4648200" y="5943600"/>
            <a:ext cx="527050" cy="679450"/>
          </a:xfrm>
          <a:custGeom>
            <a:avLst/>
            <a:gdLst>
              <a:gd name="T0" fmla="*/ 2147483647 w 21600"/>
              <a:gd name="T1" fmla="*/ 0 h 21600"/>
              <a:gd name="T2" fmla="*/ 0 w 21600"/>
              <a:gd name="T3" fmla="*/ 2147483647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0"/>
                </a:moveTo>
                <a:cubicBezTo>
                  <a:pt x="21600" y="11929"/>
                  <a:pt x="11929" y="21599"/>
                  <a:pt x="0" y="21600"/>
                </a:cubicBezTo>
              </a:path>
              <a:path w="21600" h="21600" stroke="0" extrusionOk="0">
                <a:moveTo>
                  <a:pt x="21600" y="0"/>
                </a:moveTo>
                <a:cubicBezTo>
                  <a:pt x="21600" y="11929"/>
                  <a:pt x="11929" y="21599"/>
                  <a:pt x="0" y="21600"/>
                </a:cubicBezTo>
                <a:lnTo>
                  <a:pt x="0" y="0"/>
                </a:lnTo>
                <a:close/>
              </a:path>
            </a:pathLst>
          </a:custGeom>
          <a:noFill/>
          <a:ln w="12700" cap="rnd">
            <a:solidFill>
              <a:schemeClr val="tx2"/>
            </a:solidFill>
            <a:round/>
            <a:headEnd type="triangle" w="med" len="med"/>
            <a:tailEnd/>
          </a:ln>
        </p:spPr>
        <p:txBody>
          <a:bodyPr wrap="none" anchor="ctr"/>
          <a:lstStyle/>
          <a:p>
            <a:endParaRPr lang="en-US"/>
          </a:p>
        </p:txBody>
      </p:sp>
      <p:sp>
        <p:nvSpPr>
          <p:cNvPr id="14351" name="Line 16"/>
          <p:cNvSpPr>
            <a:spLocks noChangeShapeType="1"/>
          </p:cNvSpPr>
          <p:nvPr/>
        </p:nvSpPr>
        <p:spPr bwMode="auto">
          <a:xfrm flipV="1">
            <a:off x="5486400" y="4260850"/>
            <a:ext cx="0" cy="927100"/>
          </a:xfrm>
          <a:prstGeom prst="line">
            <a:avLst/>
          </a:prstGeom>
          <a:noFill/>
          <a:ln w="12700">
            <a:solidFill>
              <a:schemeClr val="tx2"/>
            </a:solidFill>
            <a:round/>
            <a:headEnd/>
            <a:tailEnd type="triangle" w="med" len="med"/>
          </a:ln>
        </p:spPr>
        <p:txBody>
          <a:bodyPr wrap="none" anchor="ctr"/>
          <a:lstStyle/>
          <a:p>
            <a:endParaRPr lang="en-US"/>
          </a:p>
        </p:txBody>
      </p:sp>
      <p:sp>
        <p:nvSpPr>
          <p:cNvPr id="14352" name="Line 17"/>
          <p:cNvSpPr>
            <a:spLocks noChangeShapeType="1"/>
          </p:cNvSpPr>
          <p:nvPr/>
        </p:nvSpPr>
        <p:spPr bwMode="auto">
          <a:xfrm flipV="1">
            <a:off x="6324600" y="4184650"/>
            <a:ext cx="0" cy="850900"/>
          </a:xfrm>
          <a:prstGeom prst="line">
            <a:avLst/>
          </a:prstGeom>
          <a:noFill/>
          <a:ln w="12700">
            <a:solidFill>
              <a:schemeClr val="tx2"/>
            </a:solidFill>
            <a:round/>
            <a:headEnd/>
            <a:tailEnd type="triangle" w="med" len="med"/>
          </a:ln>
        </p:spPr>
        <p:txBody>
          <a:bodyPr wrap="none" anchor="ctr"/>
          <a:lstStyle/>
          <a:p>
            <a:endParaRPr lang="en-US"/>
          </a:p>
        </p:txBody>
      </p:sp>
      <p:sp>
        <p:nvSpPr>
          <p:cNvPr id="14353" name="Freeform 18"/>
          <p:cNvSpPr>
            <a:spLocks/>
          </p:cNvSpPr>
          <p:nvPr/>
        </p:nvSpPr>
        <p:spPr bwMode="auto">
          <a:xfrm>
            <a:off x="7581900" y="4762500"/>
            <a:ext cx="1487488" cy="134938"/>
          </a:xfrm>
          <a:custGeom>
            <a:avLst/>
            <a:gdLst>
              <a:gd name="T0" fmla="*/ 2147483647 w 937"/>
              <a:gd name="T1" fmla="*/ 2147483647 h 85"/>
              <a:gd name="T2" fmla="*/ 2147483647 w 937"/>
              <a:gd name="T3" fmla="*/ 2147483647 h 85"/>
              <a:gd name="T4" fmla="*/ 2147483647 w 937"/>
              <a:gd name="T5" fmla="*/ 2147483647 h 85"/>
              <a:gd name="T6" fmla="*/ 2147483647 w 937"/>
              <a:gd name="T7" fmla="*/ 2147483647 h 85"/>
              <a:gd name="T8" fmla="*/ 2147483647 w 937"/>
              <a:gd name="T9" fmla="*/ 2147483647 h 85"/>
              <a:gd name="T10" fmla="*/ 2147483647 w 937"/>
              <a:gd name="T11" fmla="*/ 2147483647 h 85"/>
              <a:gd name="T12" fmla="*/ 2147483647 w 937"/>
              <a:gd name="T13" fmla="*/ 2147483647 h 85"/>
              <a:gd name="T14" fmla="*/ 2147483647 w 937"/>
              <a:gd name="T15" fmla="*/ 2147483647 h 85"/>
              <a:gd name="T16" fmla="*/ 2147483647 w 937"/>
              <a:gd name="T17" fmla="*/ 2147483647 h 85"/>
              <a:gd name="T18" fmla="*/ 2147483647 w 937"/>
              <a:gd name="T19" fmla="*/ 2147483647 h 85"/>
              <a:gd name="T20" fmla="*/ 2147483647 w 937"/>
              <a:gd name="T21" fmla="*/ 2147483647 h 85"/>
              <a:gd name="T22" fmla="*/ 2147483647 w 937"/>
              <a:gd name="T23" fmla="*/ 2147483647 h 85"/>
              <a:gd name="T24" fmla="*/ 2147483647 w 937"/>
              <a:gd name="T25" fmla="*/ 2147483647 h 85"/>
              <a:gd name="T26" fmla="*/ 2147483647 w 937"/>
              <a:gd name="T27" fmla="*/ 2147483647 h 85"/>
              <a:gd name="T28" fmla="*/ 2147483647 w 937"/>
              <a:gd name="T29" fmla="*/ 2147483647 h 85"/>
              <a:gd name="T30" fmla="*/ 2147483647 w 937"/>
              <a:gd name="T31" fmla="*/ 2147483647 h 85"/>
              <a:gd name="T32" fmla="*/ 2147483647 w 937"/>
              <a:gd name="T33" fmla="*/ 2147483647 h 85"/>
              <a:gd name="T34" fmla="*/ 2147483647 w 937"/>
              <a:gd name="T35" fmla="*/ 0 h 85"/>
              <a:gd name="T36" fmla="*/ 2147483647 w 937"/>
              <a:gd name="T37" fmla="*/ 0 h 85"/>
              <a:gd name="T38" fmla="*/ 2147483647 w 937"/>
              <a:gd name="T39" fmla="*/ 0 h 85"/>
              <a:gd name="T40" fmla="*/ 2147483647 w 937"/>
              <a:gd name="T41" fmla="*/ 0 h 85"/>
              <a:gd name="T42" fmla="*/ 2147483647 w 937"/>
              <a:gd name="T43" fmla="*/ 0 h 85"/>
              <a:gd name="T44" fmla="*/ 2147483647 w 937"/>
              <a:gd name="T45" fmla="*/ 0 h 85"/>
              <a:gd name="T46" fmla="*/ 2147483647 w 937"/>
              <a:gd name="T47" fmla="*/ 0 h 85"/>
              <a:gd name="T48" fmla="*/ 2147483647 w 937"/>
              <a:gd name="T49" fmla="*/ 0 h 85"/>
              <a:gd name="T50" fmla="*/ 0 w 937"/>
              <a:gd name="T51" fmla="*/ 2147483647 h 8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937"/>
              <a:gd name="T79" fmla="*/ 0 h 85"/>
              <a:gd name="T80" fmla="*/ 937 w 937"/>
              <a:gd name="T81" fmla="*/ 85 h 85"/>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937" h="85">
                <a:moveTo>
                  <a:pt x="936" y="72"/>
                </a:moveTo>
                <a:lnTo>
                  <a:pt x="900" y="60"/>
                </a:lnTo>
                <a:lnTo>
                  <a:pt x="864" y="60"/>
                </a:lnTo>
                <a:lnTo>
                  <a:pt x="828" y="60"/>
                </a:lnTo>
                <a:lnTo>
                  <a:pt x="792" y="60"/>
                </a:lnTo>
                <a:lnTo>
                  <a:pt x="756" y="60"/>
                </a:lnTo>
                <a:lnTo>
                  <a:pt x="720" y="72"/>
                </a:lnTo>
                <a:lnTo>
                  <a:pt x="684" y="72"/>
                </a:lnTo>
                <a:lnTo>
                  <a:pt x="648" y="84"/>
                </a:lnTo>
                <a:lnTo>
                  <a:pt x="612" y="84"/>
                </a:lnTo>
                <a:lnTo>
                  <a:pt x="576" y="84"/>
                </a:lnTo>
                <a:lnTo>
                  <a:pt x="540" y="84"/>
                </a:lnTo>
                <a:lnTo>
                  <a:pt x="504" y="72"/>
                </a:lnTo>
                <a:lnTo>
                  <a:pt x="456" y="60"/>
                </a:lnTo>
                <a:lnTo>
                  <a:pt x="420" y="48"/>
                </a:lnTo>
                <a:lnTo>
                  <a:pt x="360" y="36"/>
                </a:lnTo>
                <a:lnTo>
                  <a:pt x="324" y="12"/>
                </a:lnTo>
                <a:lnTo>
                  <a:pt x="288" y="0"/>
                </a:lnTo>
                <a:lnTo>
                  <a:pt x="252" y="0"/>
                </a:lnTo>
                <a:lnTo>
                  <a:pt x="216" y="0"/>
                </a:lnTo>
                <a:lnTo>
                  <a:pt x="180" y="0"/>
                </a:lnTo>
                <a:lnTo>
                  <a:pt x="144" y="0"/>
                </a:lnTo>
                <a:lnTo>
                  <a:pt x="108" y="0"/>
                </a:lnTo>
                <a:lnTo>
                  <a:pt x="72" y="0"/>
                </a:lnTo>
                <a:lnTo>
                  <a:pt x="36" y="0"/>
                </a:lnTo>
                <a:lnTo>
                  <a:pt x="0" y="12"/>
                </a:lnTo>
              </a:path>
            </a:pathLst>
          </a:custGeom>
          <a:solidFill>
            <a:srgbClr val="51DC00"/>
          </a:solidFill>
          <a:ln w="12700" cap="rnd">
            <a:solidFill>
              <a:srgbClr val="00FF00"/>
            </a:solidFill>
            <a:round/>
            <a:headEnd/>
            <a:tailEnd/>
          </a:ln>
        </p:spPr>
        <p:txBody>
          <a:bodyPr/>
          <a:lstStyle/>
          <a:p>
            <a:endParaRPr lang="en-US"/>
          </a:p>
        </p:txBody>
      </p:sp>
      <p:sp>
        <p:nvSpPr>
          <p:cNvPr id="14354" name="Freeform 19"/>
          <p:cNvSpPr>
            <a:spLocks/>
          </p:cNvSpPr>
          <p:nvPr/>
        </p:nvSpPr>
        <p:spPr bwMode="auto">
          <a:xfrm>
            <a:off x="19050" y="4667250"/>
            <a:ext cx="4173538" cy="192088"/>
          </a:xfrm>
          <a:custGeom>
            <a:avLst/>
            <a:gdLst>
              <a:gd name="T0" fmla="*/ 2147483647 w 2629"/>
              <a:gd name="T1" fmla="*/ 2147483647 h 121"/>
              <a:gd name="T2" fmla="*/ 2147483647 w 2629"/>
              <a:gd name="T3" fmla="*/ 2147483647 h 121"/>
              <a:gd name="T4" fmla="*/ 2147483647 w 2629"/>
              <a:gd name="T5" fmla="*/ 2147483647 h 121"/>
              <a:gd name="T6" fmla="*/ 2147483647 w 2629"/>
              <a:gd name="T7" fmla="*/ 2147483647 h 121"/>
              <a:gd name="T8" fmla="*/ 2147483647 w 2629"/>
              <a:gd name="T9" fmla="*/ 2147483647 h 121"/>
              <a:gd name="T10" fmla="*/ 2147483647 w 2629"/>
              <a:gd name="T11" fmla="*/ 2147483647 h 121"/>
              <a:gd name="T12" fmla="*/ 2147483647 w 2629"/>
              <a:gd name="T13" fmla="*/ 2147483647 h 121"/>
              <a:gd name="T14" fmla="*/ 2147483647 w 2629"/>
              <a:gd name="T15" fmla="*/ 2147483647 h 121"/>
              <a:gd name="T16" fmla="*/ 2147483647 w 2629"/>
              <a:gd name="T17" fmla="*/ 2147483647 h 121"/>
              <a:gd name="T18" fmla="*/ 2147483647 w 2629"/>
              <a:gd name="T19" fmla="*/ 2147483647 h 121"/>
              <a:gd name="T20" fmla="*/ 2147483647 w 2629"/>
              <a:gd name="T21" fmla="*/ 2147483647 h 121"/>
              <a:gd name="T22" fmla="*/ 2147483647 w 2629"/>
              <a:gd name="T23" fmla="*/ 2147483647 h 121"/>
              <a:gd name="T24" fmla="*/ 2147483647 w 2629"/>
              <a:gd name="T25" fmla="*/ 2147483647 h 121"/>
              <a:gd name="T26" fmla="*/ 2147483647 w 2629"/>
              <a:gd name="T27" fmla="*/ 2147483647 h 121"/>
              <a:gd name="T28" fmla="*/ 2147483647 w 2629"/>
              <a:gd name="T29" fmla="*/ 0 h 121"/>
              <a:gd name="T30" fmla="*/ 2147483647 w 2629"/>
              <a:gd name="T31" fmla="*/ 0 h 121"/>
              <a:gd name="T32" fmla="*/ 2147483647 w 2629"/>
              <a:gd name="T33" fmla="*/ 0 h 121"/>
              <a:gd name="T34" fmla="*/ 2147483647 w 2629"/>
              <a:gd name="T35" fmla="*/ 0 h 121"/>
              <a:gd name="T36" fmla="*/ 2147483647 w 2629"/>
              <a:gd name="T37" fmla="*/ 0 h 121"/>
              <a:gd name="T38" fmla="*/ 2147483647 w 2629"/>
              <a:gd name="T39" fmla="*/ 2147483647 h 121"/>
              <a:gd name="T40" fmla="*/ 2147483647 w 2629"/>
              <a:gd name="T41" fmla="*/ 2147483647 h 121"/>
              <a:gd name="T42" fmla="*/ 2147483647 w 2629"/>
              <a:gd name="T43" fmla="*/ 2147483647 h 121"/>
              <a:gd name="T44" fmla="*/ 2147483647 w 2629"/>
              <a:gd name="T45" fmla="*/ 2147483647 h 121"/>
              <a:gd name="T46" fmla="*/ 2147483647 w 2629"/>
              <a:gd name="T47" fmla="*/ 2147483647 h 121"/>
              <a:gd name="T48" fmla="*/ 2147483647 w 2629"/>
              <a:gd name="T49" fmla="*/ 2147483647 h 121"/>
              <a:gd name="T50" fmla="*/ 2147483647 w 2629"/>
              <a:gd name="T51" fmla="*/ 2147483647 h 121"/>
              <a:gd name="T52" fmla="*/ 2147483647 w 2629"/>
              <a:gd name="T53" fmla="*/ 2147483647 h 121"/>
              <a:gd name="T54" fmla="*/ 2147483647 w 2629"/>
              <a:gd name="T55" fmla="*/ 2147483647 h 121"/>
              <a:gd name="T56" fmla="*/ 2147483647 w 2629"/>
              <a:gd name="T57" fmla="*/ 2147483647 h 121"/>
              <a:gd name="T58" fmla="*/ 2147483647 w 2629"/>
              <a:gd name="T59" fmla="*/ 2147483647 h 121"/>
              <a:gd name="T60" fmla="*/ 2147483647 w 2629"/>
              <a:gd name="T61" fmla="*/ 2147483647 h 121"/>
              <a:gd name="T62" fmla="*/ 2147483647 w 2629"/>
              <a:gd name="T63" fmla="*/ 2147483647 h 121"/>
              <a:gd name="T64" fmla="*/ 2147483647 w 2629"/>
              <a:gd name="T65" fmla="*/ 2147483647 h 121"/>
              <a:gd name="T66" fmla="*/ 2147483647 w 2629"/>
              <a:gd name="T67" fmla="*/ 2147483647 h 121"/>
              <a:gd name="T68" fmla="*/ 0 w 2629"/>
              <a:gd name="T69" fmla="*/ 2147483647 h 12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629"/>
              <a:gd name="T106" fmla="*/ 0 h 121"/>
              <a:gd name="T107" fmla="*/ 2629 w 2629"/>
              <a:gd name="T108" fmla="*/ 121 h 121"/>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629" h="121">
                <a:moveTo>
                  <a:pt x="2628" y="84"/>
                </a:moveTo>
                <a:lnTo>
                  <a:pt x="2568" y="60"/>
                </a:lnTo>
                <a:lnTo>
                  <a:pt x="2508" y="48"/>
                </a:lnTo>
                <a:lnTo>
                  <a:pt x="2460" y="24"/>
                </a:lnTo>
                <a:lnTo>
                  <a:pt x="2424" y="12"/>
                </a:lnTo>
                <a:lnTo>
                  <a:pt x="2388" y="12"/>
                </a:lnTo>
                <a:lnTo>
                  <a:pt x="2352" y="0"/>
                </a:lnTo>
                <a:lnTo>
                  <a:pt x="2316" y="12"/>
                </a:lnTo>
                <a:lnTo>
                  <a:pt x="2280" y="24"/>
                </a:lnTo>
                <a:lnTo>
                  <a:pt x="2244" y="24"/>
                </a:lnTo>
                <a:lnTo>
                  <a:pt x="2196" y="24"/>
                </a:lnTo>
                <a:lnTo>
                  <a:pt x="2160" y="24"/>
                </a:lnTo>
                <a:lnTo>
                  <a:pt x="2112" y="24"/>
                </a:lnTo>
                <a:lnTo>
                  <a:pt x="2076" y="24"/>
                </a:lnTo>
                <a:lnTo>
                  <a:pt x="2040" y="24"/>
                </a:lnTo>
                <a:lnTo>
                  <a:pt x="2004" y="24"/>
                </a:lnTo>
                <a:lnTo>
                  <a:pt x="1968" y="24"/>
                </a:lnTo>
                <a:lnTo>
                  <a:pt x="1932" y="48"/>
                </a:lnTo>
                <a:lnTo>
                  <a:pt x="1884" y="60"/>
                </a:lnTo>
                <a:lnTo>
                  <a:pt x="1848" y="72"/>
                </a:lnTo>
                <a:lnTo>
                  <a:pt x="1812" y="72"/>
                </a:lnTo>
                <a:lnTo>
                  <a:pt x="1776" y="72"/>
                </a:lnTo>
                <a:lnTo>
                  <a:pt x="1740" y="60"/>
                </a:lnTo>
                <a:lnTo>
                  <a:pt x="1704" y="60"/>
                </a:lnTo>
                <a:lnTo>
                  <a:pt x="1668" y="36"/>
                </a:lnTo>
                <a:lnTo>
                  <a:pt x="1632" y="36"/>
                </a:lnTo>
                <a:lnTo>
                  <a:pt x="1596" y="24"/>
                </a:lnTo>
                <a:lnTo>
                  <a:pt x="1560" y="12"/>
                </a:lnTo>
                <a:lnTo>
                  <a:pt x="1524" y="12"/>
                </a:lnTo>
                <a:lnTo>
                  <a:pt x="1488" y="0"/>
                </a:lnTo>
                <a:lnTo>
                  <a:pt x="1452" y="0"/>
                </a:lnTo>
                <a:lnTo>
                  <a:pt x="1416" y="0"/>
                </a:lnTo>
                <a:lnTo>
                  <a:pt x="1380" y="0"/>
                </a:lnTo>
                <a:lnTo>
                  <a:pt x="1344" y="0"/>
                </a:lnTo>
                <a:lnTo>
                  <a:pt x="1308" y="0"/>
                </a:lnTo>
                <a:lnTo>
                  <a:pt x="1272" y="0"/>
                </a:lnTo>
                <a:lnTo>
                  <a:pt x="1236" y="0"/>
                </a:lnTo>
                <a:lnTo>
                  <a:pt x="1200" y="0"/>
                </a:lnTo>
                <a:lnTo>
                  <a:pt x="1164" y="12"/>
                </a:lnTo>
                <a:lnTo>
                  <a:pt x="1128" y="36"/>
                </a:lnTo>
                <a:lnTo>
                  <a:pt x="1092" y="48"/>
                </a:lnTo>
                <a:lnTo>
                  <a:pt x="1056" y="72"/>
                </a:lnTo>
                <a:lnTo>
                  <a:pt x="1020" y="72"/>
                </a:lnTo>
                <a:lnTo>
                  <a:pt x="984" y="84"/>
                </a:lnTo>
                <a:lnTo>
                  <a:pt x="948" y="108"/>
                </a:lnTo>
                <a:lnTo>
                  <a:pt x="912" y="120"/>
                </a:lnTo>
                <a:lnTo>
                  <a:pt x="876" y="120"/>
                </a:lnTo>
                <a:lnTo>
                  <a:pt x="840" y="120"/>
                </a:lnTo>
                <a:lnTo>
                  <a:pt x="804" y="120"/>
                </a:lnTo>
                <a:lnTo>
                  <a:pt x="768" y="120"/>
                </a:lnTo>
                <a:lnTo>
                  <a:pt x="732" y="120"/>
                </a:lnTo>
                <a:lnTo>
                  <a:pt x="708" y="84"/>
                </a:lnTo>
                <a:lnTo>
                  <a:pt x="672" y="84"/>
                </a:lnTo>
                <a:lnTo>
                  <a:pt x="624" y="48"/>
                </a:lnTo>
                <a:lnTo>
                  <a:pt x="576" y="36"/>
                </a:lnTo>
                <a:lnTo>
                  <a:pt x="540" y="24"/>
                </a:lnTo>
                <a:lnTo>
                  <a:pt x="504" y="24"/>
                </a:lnTo>
                <a:lnTo>
                  <a:pt x="468" y="12"/>
                </a:lnTo>
                <a:lnTo>
                  <a:pt x="432" y="12"/>
                </a:lnTo>
                <a:lnTo>
                  <a:pt x="396" y="12"/>
                </a:lnTo>
                <a:lnTo>
                  <a:pt x="360" y="12"/>
                </a:lnTo>
                <a:lnTo>
                  <a:pt x="288" y="24"/>
                </a:lnTo>
                <a:lnTo>
                  <a:pt x="252" y="24"/>
                </a:lnTo>
                <a:lnTo>
                  <a:pt x="216" y="36"/>
                </a:lnTo>
                <a:lnTo>
                  <a:pt x="180" y="36"/>
                </a:lnTo>
                <a:lnTo>
                  <a:pt x="144" y="60"/>
                </a:lnTo>
                <a:lnTo>
                  <a:pt x="108" y="72"/>
                </a:lnTo>
                <a:lnTo>
                  <a:pt x="72" y="72"/>
                </a:lnTo>
                <a:lnTo>
                  <a:pt x="36" y="72"/>
                </a:lnTo>
                <a:lnTo>
                  <a:pt x="0" y="72"/>
                </a:lnTo>
              </a:path>
            </a:pathLst>
          </a:custGeom>
          <a:solidFill>
            <a:srgbClr val="51DC00"/>
          </a:solidFill>
          <a:ln w="12700" cap="rnd">
            <a:solidFill>
              <a:srgbClr val="00FF00"/>
            </a:solidFill>
            <a:round/>
            <a:headEnd/>
            <a:tailEnd/>
          </a:ln>
        </p:spPr>
        <p:txBody>
          <a:bodyPr/>
          <a:lstStyle/>
          <a:p>
            <a:endParaRPr lang="en-US"/>
          </a:p>
        </p:txBody>
      </p:sp>
      <p:pic>
        <p:nvPicPr>
          <p:cNvPr id="14355" name="Picture 20"/>
          <p:cNvPicPr>
            <a:picLocks noChangeArrowheads="1"/>
          </p:cNvPicPr>
          <p:nvPr/>
        </p:nvPicPr>
        <p:blipFill>
          <a:blip r:embed="rId4" cstate="print"/>
          <a:srcRect/>
          <a:stretch>
            <a:fillRect/>
          </a:stretch>
        </p:blipFill>
        <p:spPr bwMode="auto">
          <a:xfrm>
            <a:off x="7615238" y="3019425"/>
            <a:ext cx="1447800" cy="1835150"/>
          </a:xfrm>
          <a:prstGeom prst="rect">
            <a:avLst/>
          </a:prstGeom>
          <a:noFill/>
          <a:ln w="12700" cmpd="tri">
            <a:noFill/>
            <a:miter lim="800000"/>
            <a:headEnd/>
            <a:tailEnd/>
          </a:ln>
        </p:spPr>
      </p:pic>
      <p:sp>
        <p:nvSpPr>
          <p:cNvPr id="14356" name="Rectangle 21"/>
          <p:cNvSpPr>
            <a:spLocks noChangeArrowheads="1"/>
          </p:cNvSpPr>
          <p:nvPr/>
        </p:nvSpPr>
        <p:spPr bwMode="auto">
          <a:xfrm>
            <a:off x="8272463" y="6335713"/>
            <a:ext cx="371475" cy="393700"/>
          </a:xfrm>
          <a:prstGeom prst="rect">
            <a:avLst/>
          </a:prstGeom>
          <a:noFill/>
          <a:ln w="12700" cmpd="tri">
            <a:noFill/>
            <a:miter lim="800000"/>
            <a:headEnd/>
            <a:tailEnd/>
          </a:ln>
        </p:spPr>
        <p:txBody>
          <a:bodyPr wrap="none" lIns="90488" tIns="44450" rIns="90488" bIns="44450">
            <a:spAutoFit/>
          </a:bodyPr>
          <a:lstStyle/>
          <a:p>
            <a:pPr eaLnBrk="0" hangingPunct="0"/>
            <a:r>
              <a:rPr lang="en-US" sz="2000" b="1">
                <a:latin typeface="Univers (W1)" charset="0"/>
              </a:rPr>
              <a:t>3.</a:t>
            </a:r>
          </a:p>
        </p:txBody>
      </p:sp>
      <p:sp>
        <p:nvSpPr>
          <p:cNvPr id="14357" name="Rectangle 22"/>
          <p:cNvSpPr>
            <a:spLocks noChangeArrowheads="1"/>
          </p:cNvSpPr>
          <p:nvPr/>
        </p:nvSpPr>
        <p:spPr bwMode="auto">
          <a:xfrm>
            <a:off x="5776913" y="4984750"/>
            <a:ext cx="371475" cy="393700"/>
          </a:xfrm>
          <a:prstGeom prst="rect">
            <a:avLst/>
          </a:prstGeom>
          <a:noFill/>
          <a:ln w="12700" cmpd="tri">
            <a:noFill/>
            <a:miter lim="800000"/>
            <a:headEnd/>
            <a:tailEnd/>
          </a:ln>
        </p:spPr>
        <p:txBody>
          <a:bodyPr wrap="none" lIns="90488" tIns="44450" rIns="90488" bIns="44450">
            <a:spAutoFit/>
          </a:bodyPr>
          <a:lstStyle/>
          <a:p>
            <a:pPr eaLnBrk="0" hangingPunct="0"/>
            <a:r>
              <a:rPr lang="en-US" sz="2000" b="1">
                <a:latin typeface="Univers (W1)" charset="0"/>
              </a:rPr>
              <a:t>4.</a:t>
            </a:r>
          </a:p>
        </p:txBody>
      </p:sp>
      <p:sp>
        <p:nvSpPr>
          <p:cNvPr id="14358" name="Rectangle 23"/>
          <p:cNvSpPr>
            <a:spLocks noChangeArrowheads="1"/>
          </p:cNvSpPr>
          <p:nvPr/>
        </p:nvSpPr>
        <p:spPr bwMode="auto">
          <a:xfrm>
            <a:off x="4329113" y="6432550"/>
            <a:ext cx="371475" cy="393700"/>
          </a:xfrm>
          <a:prstGeom prst="rect">
            <a:avLst/>
          </a:prstGeom>
          <a:noFill/>
          <a:ln w="12700" cmpd="tri">
            <a:noFill/>
            <a:miter lim="800000"/>
            <a:headEnd/>
            <a:tailEnd/>
          </a:ln>
        </p:spPr>
        <p:txBody>
          <a:bodyPr wrap="none" lIns="90488" tIns="44450" rIns="90488" bIns="44450">
            <a:spAutoFit/>
          </a:bodyPr>
          <a:lstStyle/>
          <a:p>
            <a:pPr eaLnBrk="0" hangingPunct="0"/>
            <a:r>
              <a:rPr lang="en-US" sz="2000" b="1">
                <a:latin typeface="Univers (W1)" charset="0"/>
              </a:rPr>
              <a:t>1.</a:t>
            </a:r>
          </a:p>
        </p:txBody>
      </p:sp>
      <p:sp>
        <p:nvSpPr>
          <p:cNvPr id="14359" name="Rectangle 24"/>
          <p:cNvSpPr>
            <a:spLocks noChangeArrowheads="1"/>
          </p:cNvSpPr>
          <p:nvPr/>
        </p:nvSpPr>
        <p:spPr bwMode="auto">
          <a:xfrm>
            <a:off x="2633663" y="6375400"/>
            <a:ext cx="371475" cy="393700"/>
          </a:xfrm>
          <a:prstGeom prst="rect">
            <a:avLst/>
          </a:prstGeom>
          <a:noFill/>
          <a:ln w="12700" cmpd="tri">
            <a:noFill/>
            <a:miter lim="800000"/>
            <a:headEnd/>
            <a:tailEnd/>
          </a:ln>
        </p:spPr>
        <p:txBody>
          <a:bodyPr wrap="none" lIns="90488" tIns="44450" rIns="90488" bIns="44450">
            <a:spAutoFit/>
          </a:bodyPr>
          <a:lstStyle/>
          <a:p>
            <a:pPr eaLnBrk="0" hangingPunct="0"/>
            <a:r>
              <a:rPr lang="en-US" sz="2000" b="1">
                <a:latin typeface="Univers (W1)" charset="0"/>
              </a:rPr>
              <a:t>2.</a:t>
            </a:r>
          </a:p>
        </p:txBody>
      </p:sp>
      <p:sp>
        <p:nvSpPr>
          <p:cNvPr id="14360" name="AutoShape 25"/>
          <p:cNvSpPr>
            <a:spLocks noChangeArrowheads="1"/>
          </p:cNvSpPr>
          <p:nvPr/>
        </p:nvSpPr>
        <p:spPr bwMode="auto">
          <a:xfrm>
            <a:off x="6419850" y="5505450"/>
            <a:ext cx="266700" cy="647700"/>
          </a:xfrm>
          <a:prstGeom prst="roundRect">
            <a:avLst>
              <a:gd name="adj" fmla="val 12495"/>
            </a:avLst>
          </a:prstGeom>
          <a:solidFill>
            <a:schemeClr val="folHlink"/>
          </a:solidFill>
          <a:ln w="38100" cmpd="dbl">
            <a:solidFill>
              <a:schemeClr val="hlink"/>
            </a:solidFill>
            <a:round/>
            <a:headEnd/>
            <a:tailEnd/>
          </a:ln>
        </p:spPr>
        <p:txBody>
          <a:bodyPr wrap="none" anchor="ctr"/>
          <a:lstStyle/>
          <a:p>
            <a:pPr eaLnBrk="0" hangingPunct="0"/>
            <a:endParaRPr lang="en-US" sz="2400" b="1">
              <a:solidFill>
                <a:srgbClr val="00FF00"/>
              </a:solidFill>
              <a:latin typeface="Univers (W1)" charset="0"/>
            </a:endParaRPr>
          </a:p>
        </p:txBody>
      </p:sp>
      <p:sp>
        <p:nvSpPr>
          <p:cNvPr id="14361" name="Line 26"/>
          <p:cNvSpPr>
            <a:spLocks noChangeShapeType="1"/>
          </p:cNvSpPr>
          <p:nvPr/>
        </p:nvSpPr>
        <p:spPr bwMode="auto">
          <a:xfrm flipV="1">
            <a:off x="6634163" y="3109913"/>
            <a:ext cx="0" cy="2395537"/>
          </a:xfrm>
          <a:prstGeom prst="line">
            <a:avLst/>
          </a:prstGeom>
          <a:noFill/>
          <a:ln w="38100" cmpd="dbl">
            <a:solidFill>
              <a:schemeClr val="hlink"/>
            </a:solidFill>
            <a:round/>
            <a:headEnd/>
            <a:tailEnd/>
          </a:ln>
        </p:spPr>
        <p:txBody>
          <a:bodyPr wrap="none" anchor="ctr"/>
          <a:lstStyle/>
          <a:p>
            <a:endParaRPr lang="en-US"/>
          </a:p>
        </p:txBody>
      </p:sp>
      <p:sp>
        <p:nvSpPr>
          <p:cNvPr id="14362" name="Rectangle 27"/>
          <p:cNvSpPr>
            <a:spLocks noChangeArrowheads="1"/>
          </p:cNvSpPr>
          <p:nvPr/>
        </p:nvSpPr>
        <p:spPr bwMode="auto">
          <a:xfrm>
            <a:off x="7199313" y="2703513"/>
            <a:ext cx="122237" cy="265112"/>
          </a:xfrm>
          <a:prstGeom prst="rect">
            <a:avLst/>
          </a:prstGeom>
          <a:solidFill>
            <a:schemeClr val="folHlink"/>
          </a:solidFill>
          <a:ln w="25400">
            <a:solidFill>
              <a:schemeClr val="hlink"/>
            </a:solidFill>
            <a:miter lim="800000"/>
            <a:headEnd/>
            <a:tailEnd/>
          </a:ln>
        </p:spPr>
        <p:txBody>
          <a:bodyPr wrap="none" anchor="ctr"/>
          <a:lstStyle/>
          <a:p>
            <a:pPr eaLnBrk="0" hangingPunct="0"/>
            <a:endParaRPr lang="en-US" sz="2400" b="1">
              <a:solidFill>
                <a:srgbClr val="00FF00"/>
              </a:solidFill>
              <a:latin typeface="Univers (W1)" charset="0"/>
            </a:endParaRPr>
          </a:p>
        </p:txBody>
      </p:sp>
      <p:sp>
        <p:nvSpPr>
          <p:cNvPr id="14363" name="Freeform 28"/>
          <p:cNvSpPr>
            <a:spLocks/>
          </p:cNvSpPr>
          <p:nvPr/>
        </p:nvSpPr>
        <p:spPr bwMode="auto">
          <a:xfrm>
            <a:off x="7210425" y="2986088"/>
            <a:ext cx="111125" cy="192087"/>
          </a:xfrm>
          <a:custGeom>
            <a:avLst/>
            <a:gdLst>
              <a:gd name="T0" fmla="*/ 2147483647 w 70"/>
              <a:gd name="T1" fmla="*/ 0 h 121"/>
              <a:gd name="T2" fmla="*/ 2147483647 w 70"/>
              <a:gd name="T3" fmla="*/ 2147483647 h 121"/>
              <a:gd name="T4" fmla="*/ 2147483647 w 70"/>
              <a:gd name="T5" fmla="*/ 2147483647 h 121"/>
              <a:gd name="T6" fmla="*/ 2147483647 w 70"/>
              <a:gd name="T7" fmla="*/ 2147483647 h 121"/>
              <a:gd name="T8" fmla="*/ 2147483647 w 70"/>
              <a:gd name="T9" fmla="*/ 2147483647 h 121"/>
              <a:gd name="T10" fmla="*/ 2147483647 w 70"/>
              <a:gd name="T11" fmla="*/ 2147483647 h 121"/>
              <a:gd name="T12" fmla="*/ 2147483647 w 70"/>
              <a:gd name="T13" fmla="*/ 2147483647 h 121"/>
              <a:gd name="T14" fmla="*/ 2147483647 w 70"/>
              <a:gd name="T15" fmla="*/ 2147483647 h 121"/>
              <a:gd name="T16" fmla="*/ 2147483647 w 70"/>
              <a:gd name="T17" fmla="*/ 2147483647 h 121"/>
              <a:gd name="T18" fmla="*/ 2147483647 w 70"/>
              <a:gd name="T19" fmla="*/ 2147483647 h 121"/>
              <a:gd name="T20" fmla="*/ 2147483647 w 70"/>
              <a:gd name="T21" fmla="*/ 2147483647 h 121"/>
              <a:gd name="T22" fmla="*/ 2147483647 w 70"/>
              <a:gd name="T23" fmla="*/ 2147483647 h 121"/>
              <a:gd name="T24" fmla="*/ 0 w 70"/>
              <a:gd name="T25" fmla="*/ 2147483647 h 121"/>
              <a:gd name="T26" fmla="*/ 0 w 70"/>
              <a:gd name="T27" fmla="*/ 2147483647 h 121"/>
              <a:gd name="T28" fmla="*/ 0 w 70"/>
              <a:gd name="T29" fmla="*/ 2147483647 h 121"/>
              <a:gd name="T30" fmla="*/ 0 w 70"/>
              <a:gd name="T31" fmla="*/ 2147483647 h 121"/>
              <a:gd name="T32" fmla="*/ 0 w 70"/>
              <a:gd name="T33" fmla="*/ 2147483647 h 121"/>
              <a:gd name="T34" fmla="*/ 2147483647 w 70"/>
              <a:gd name="T35" fmla="*/ 2147483647 h 12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70"/>
              <a:gd name="T55" fmla="*/ 0 h 121"/>
              <a:gd name="T56" fmla="*/ 70 w 70"/>
              <a:gd name="T57" fmla="*/ 121 h 121"/>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70" h="121">
                <a:moveTo>
                  <a:pt x="66" y="0"/>
                </a:moveTo>
                <a:lnTo>
                  <a:pt x="66" y="9"/>
                </a:lnTo>
                <a:lnTo>
                  <a:pt x="66" y="18"/>
                </a:lnTo>
                <a:lnTo>
                  <a:pt x="69" y="27"/>
                </a:lnTo>
                <a:lnTo>
                  <a:pt x="60" y="27"/>
                </a:lnTo>
                <a:lnTo>
                  <a:pt x="51" y="33"/>
                </a:lnTo>
                <a:lnTo>
                  <a:pt x="42" y="39"/>
                </a:lnTo>
                <a:lnTo>
                  <a:pt x="33" y="42"/>
                </a:lnTo>
                <a:lnTo>
                  <a:pt x="24" y="45"/>
                </a:lnTo>
                <a:lnTo>
                  <a:pt x="15" y="51"/>
                </a:lnTo>
                <a:lnTo>
                  <a:pt x="6" y="57"/>
                </a:lnTo>
                <a:lnTo>
                  <a:pt x="3" y="66"/>
                </a:lnTo>
                <a:lnTo>
                  <a:pt x="0" y="75"/>
                </a:lnTo>
                <a:lnTo>
                  <a:pt x="0" y="84"/>
                </a:lnTo>
                <a:lnTo>
                  <a:pt x="0" y="93"/>
                </a:lnTo>
                <a:lnTo>
                  <a:pt x="0" y="102"/>
                </a:lnTo>
                <a:lnTo>
                  <a:pt x="0" y="111"/>
                </a:lnTo>
                <a:lnTo>
                  <a:pt x="6" y="120"/>
                </a:lnTo>
              </a:path>
            </a:pathLst>
          </a:custGeom>
          <a:noFill/>
          <a:ln w="25400" cap="rnd">
            <a:solidFill>
              <a:schemeClr val="hlink"/>
            </a:solidFill>
            <a:round/>
            <a:headEnd/>
            <a:tailEnd/>
          </a:ln>
        </p:spPr>
        <p:txBody>
          <a:bodyPr/>
          <a:lstStyle/>
          <a:p>
            <a:endParaRPr lang="en-US"/>
          </a:p>
        </p:txBody>
      </p:sp>
      <p:sp>
        <p:nvSpPr>
          <p:cNvPr id="14364" name="Freeform 29"/>
          <p:cNvSpPr>
            <a:spLocks/>
          </p:cNvSpPr>
          <p:nvPr/>
        </p:nvSpPr>
        <p:spPr bwMode="auto">
          <a:xfrm>
            <a:off x="6919913" y="2967038"/>
            <a:ext cx="277812" cy="34925"/>
          </a:xfrm>
          <a:custGeom>
            <a:avLst/>
            <a:gdLst>
              <a:gd name="T0" fmla="*/ 2147483647 w 175"/>
              <a:gd name="T1" fmla="*/ 0 h 22"/>
              <a:gd name="T2" fmla="*/ 2147483647 w 175"/>
              <a:gd name="T3" fmla="*/ 2147483647 h 22"/>
              <a:gd name="T4" fmla="*/ 2147483647 w 175"/>
              <a:gd name="T5" fmla="*/ 2147483647 h 22"/>
              <a:gd name="T6" fmla="*/ 2147483647 w 175"/>
              <a:gd name="T7" fmla="*/ 2147483647 h 22"/>
              <a:gd name="T8" fmla="*/ 2147483647 w 175"/>
              <a:gd name="T9" fmla="*/ 2147483647 h 22"/>
              <a:gd name="T10" fmla="*/ 2147483647 w 175"/>
              <a:gd name="T11" fmla="*/ 2147483647 h 22"/>
              <a:gd name="T12" fmla="*/ 2147483647 w 175"/>
              <a:gd name="T13" fmla="*/ 2147483647 h 22"/>
              <a:gd name="T14" fmla="*/ 2147483647 w 175"/>
              <a:gd name="T15" fmla="*/ 2147483647 h 22"/>
              <a:gd name="T16" fmla="*/ 2147483647 w 175"/>
              <a:gd name="T17" fmla="*/ 2147483647 h 22"/>
              <a:gd name="T18" fmla="*/ 2147483647 w 175"/>
              <a:gd name="T19" fmla="*/ 2147483647 h 22"/>
              <a:gd name="T20" fmla="*/ 2147483647 w 175"/>
              <a:gd name="T21" fmla="*/ 2147483647 h 22"/>
              <a:gd name="T22" fmla="*/ 2147483647 w 175"/>
              <a:gd name="T23" fmla="*/ 2147483647 h 22"/>
              <a:gd name="T24" fmla="*/ 2147483647 w 175"/>
              <a:gd name="T25" fmla="*/ 2147483647 h 22"/>
              <a:gd name="T26" fmla="*/ 2147483647 w 175"/>
              <a:gd name="T27" fmla="*/ 2147483647 h 22"/>
              <a:gd name="T28" fmla="*/ 2147483647 w 175"/>
              <a:gd name="T29" fmla="*/ 2147483647 h 22"/>
              <a:gd name="T30" fmla="*/ 2147483647 w 175"/>
              <a:gd name="T31" fmla="*/ 2147483647 h 22"/>
              <a:gd name="T32" fmla="*/ 2147483647 w 175"/>
              <a:gd name="T33" fmla="*/ 2147483647 h 22"/>
              <a:gd name="T34" fmla="*/ 2147483647 w 175"/>
              <a:gd name="T35" fmla="*/ 2147483647 h 22"/>
              <a:gd name="T36" fmla="*/ 2147483647 w 175"/>
              <a:gd name="T37" fmla="*/ 2147483647 h 22"/>
              <a:gd name="T38" fmla="*/ 2147483647 w 175"/>
              <a:gd name="T39" fmla="*/ 2147483647 h 22"/>
              <a:gd name="T40" fmla="*/ 0 w 175"/>
              <a:gd name="T41" fmla="*/ 2147483647 h 2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75"/>
              <a:gd name="T64" fmla="*/ 0 h 22"/>
              <a:gd name="T65" fmla="*/ 175 w 175"/>
              <a:gd name="T66" fmla="*/ 22 h 2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75" h="22">
                <a:moveTo>
                  <a:pt x="174" y="0"/>
                </a:moveTo>
                <a:lnTo>
                  <a:pt x="168" y="9"/>
                </a:lnTo>
                <a:lnTo>
                  <a:pt x="162" y="18"/>
                </a:lnTo>
                <a:lnTo>
                  <a:pt x="153" y="21"/>
                </a:lnTo>
                <a:lnTo>
                  <a:pt x="144" y="21"/>
                </a:lnTo>
                <a:lnTo>
                  <a:pt x="135" y="21"/>
                </a:lnTo>
                <a:lnTo>
                  <a:pt x="126" y="21"/>
                </a:lnTo>
                <a:lnTo>
                  <a:pt x="117" y="21"/>
                </a:lnTo>
                <a:lnTo>
                  <a:pt x="108" y="21"/>
                </a:lnTo>
                <a:lnTo>
                  <a:pt x="99" y="21"/>
                </a:lnTo>
                <a:lnTo>
                  <a:pt x="90" y="21"/>
                </a:lnTo>
                <a:lnTo>
                  <a:pt x="81" y="21"/>
                </a:lnTo>
                <a:lnTo>
                  <a:pt x="72" y="21"/>
                </a:lnTo>
                <a:lnTo>
                  <a:pt x="63" y="21"/>
                </a:lnTo>
                <a:lnTo>
                  <a:pt x="54" y="21"/>
                </a:lnTo>
                <a:lnTo>
                  <a:pt x="45" y="21"/>
                </a:lnTo>
                <a:lnTo>
                  <a:pt x="36" y="21"/>
                </a:lnTo>
                <a:lnTo>
                  <a:pt x="27" y="21"/>
                </a:lnTo>
                <a:lnTo>
                  <a:pt x="18" y="21"/>
                </a:lnTo>
                <a:lnTo>
                  <a:pt x="9" y="21"/>
                </a:lnTo>
                <a:lnTo>
                  <a:pt x="0" y="21"/>
                </a:lnTo>
              </a:path>
            </a:pathLst>
          </a:custGeom>
          <a:noFill/>
          <a:ln w="25400" cap="rnd">
            <a:solidFill>
              <a:schemeClr val="hlink"/>
            </a:solidFill>
            <a:round/>
            <a:headEnd/>
            <a:tailEnd/>
          </a:ln>
        </p:spPr>
        <p:txBody>
          <a:bodyPr/>
          <a:lstStyle/>
          <a:p>
            <a:endParaRPr lang="en-US"/>
          </a:p>
        </p:txBody>
      </p:sp>
      <p:sp>
        <p:nvSpPr>
          <p:cNvPr id="14365" name="Freeform 30"/>
          <p:cNvSpPr>
            <a:spLocks/>
          </p:cNvSpPr>
          <p:nvPr/>
        </p:nvSpPr>
        <p:spPr bwMode="auto">
          <a:xfrm>
            <a:off x="6905625" y="3009900"/>
            <a:ext cx="182563" cy="158750"/>
          </a:xfrm>
          <a:custGeom>
            <a:avLst/>
            <a:gdLst>
              <a:gd name="T0" fmla="*/ 2147483647 w 115"/>
              <a:gd name="T1" fmla="*/ 2147483647 h 100"/>
              <a:gd name="T2" fmla="*/ 2147483647 w 115"/>
              <a:gd name="T3" fmla="*/ 2147483647 h 100"/>
              <a:gd name="T4" fmla="*/ 2147483647 w 115"/>
              <a:gd name="T5" fmla="*/ 2147483647 h 100"/>
              <a:gd name="T6" fmla="*/ 2147483647 w 115"/>
              <a:gd name="T7" fmla="*/ 2147483647 h 100"/>
              <a:gd name="T8" fmla="*/ 2147483647 w 115"/>
              <a:gd name="T9" fmla="*/ 2147483647 h 100"/>
              <a:gd name="T10" fmla="*/ 2147483647 w 115"/>
              <a:gd name="T11" fmla="*/ 2147483647 h 100"/>
              <a:gd name="T12" fmla="*/ 2147483647 w 115"/>
              <a:gd name="T13" fmla="*/ 2147483647 h 100"/>
              <a:gd name="T14" fmla="*/ 2147483647 w 115"/>
              <a:gd name="T15" fmla="*/ 2147483647 h 100"/>
              <a:gd name="T16" fmla="*/ 2147483647 w 115"/>
              <a:gd name="T17" fmla="*/ 2147483647 h 100"/>
              <a:gd name="T18" fmla="*/ 2147483647 w 115"/>
              <a:gd name="T19" fmla="*/ 2147483647 h 100"/>
              <a:gd name="T20" fmla="*/ 2147483647 w 115"/>
              <a:gd name="T21" fmla="*/ 2147483647 h 100"/>
              <a:gd name="T22" fmla="*/ 2147483647 w 115"/>
              <a:gd name="T23" fmla="*/ 2147483647 h 100"/>
              <a:gd name="T24" fmla="*/ 2147483647 w 115"/>
              <a:gd name="T25" fmla="*/ 2147483647 h 100"/>
              <a:gd name="T26" fmla="*/ 2147483647 w 115"/>
              <a:gd name="T27" fmla="*/ 2147483647 h 100"/>
              <a:gd name="T28" fmla="*/ 2147483647 w 115"/>
              <a:gd name="T29" fmla="*/ 2147483647 h 100"/>
              <a:gd name="T30" fmla="*/ 2147483647 w 115"/>
              <a:gd name="T31" fmla="*/ 2147483647 h 100"/>
              <a:gd name="T32" fmla="*/ 2147483647 w 115"/>
              <a:gd name="T33" fmla="*/ 2147483647 h 100"/>
              <a:gd name="T34" fmla="*/ 2147483647 w 115"/>
              <a:gd name="T35" fmla="*/ 2147483647 h 100"/>
              <a:gd name="T36" fmla="*/ 2147483647 w 115"/>
              <a:gd name="T37" fmla="*/ 2147483647 h 100"/>
              <a:gd name="T38" fmla="*/ 2147483647 w 115"/>
              <a:gd name="T39" fmla="*/ 2147483647 h 100"/>
              <a:gd name="T40" fmla="*/ 2147483647 w 115"/>
              <a:gd name="T41" fmla="*/ 2147483647 h 100"/>
              <a:gd name="T42" fmla="*/ 2147483647 w 115"/>
              <a:gd name="T43" fmla="*/ 2147483647 h 100"/>
              <a:gd name="T44" fmla="*/ 0 w 115"/>
              <a:gd name="T45" fmla="*/ 0 h 10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15"/>
              <a:gd name="T70" fmla="*/ 0 h 100"/>
              <a:gd name="T71" fmla="*/ 115 w 115"/>
              <a:gd name="T72" fmla="*/ 100 h 10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15" h="100">
                <a:moveTo>
                  <a:pt x="93" y="99"/>
                </a:moveTo>
                <a:lnTo>
                  <a:pt x="102" y="99"/>
                </a:lnTo>
                <a:lnTo>
                  <a:pt x="108" y="90"/>
                </a:lnTo>
                <a:lnTo>
                  <a:pt x="114" y="81"/>
                </a:lnTo>
                <a:lnTo>
                  <a:pt x="114" y="72"/>
                </a:lnTo>
                <a:lnTo>
                  <a:pt x="114" y="63"/>
                </a:lnTo>
                <a:lnTo>
                  <a:pt x="108" y="54"/>
                </a:lnTo>
                <a:lnTo>
                  <a:pt x="99" y="54"/>
                </a:lnTo>
                <a:lnTo>
                  <a:pt x="90" y="54"/>
                </a:lnTo>
                <a:lnTo>
                  <a:pt x="84" y="63"/>
                </a:lnTo>
                <a:lnTo>
                  <a:pt x="75" y="63"/>
                </a:lnTo>
                <a:lnTo>
                  <a:pt x="66" y="63"/>
                </a:lnTo>
                <a:lnTo>
                  <a:pt x="57" y="63"/>
                </a:lnTo>
                <a:lnTo>
                  <a:pt x="48" y="63"/>
                </a:lnTo>
                <a:lnTo>
                  <a:pt x="39" y="63"/>
                </a:lnTo>
                <a:lnTo>
                  <a:pt x="30" y="57"/>
                </a:lnTo>
                <a:lnTo>
                  <a:pt x="21" y="54"/>
                </a:lnTo>
                <a:lnTo>
                  <a:pt x="18" y="45"/>
                </a:lnTo>
                <a:lnTo>
                  <a:pt x="12" y="36"/>
                </a:lnTo>
                <a:lnTo>
                  <a:pt x="6" y="27"/>
                </a:lnTo>
                <a:lnTo>
                  <a:pt x="3" y="18"/>
                </a:lnTo>
                <a:lnTo>
                  <a:pt x="3" y="9"/>
                </a:lnTo>
                <a:lnTo>
                  <a:pt x="0" y="0"/>
                </a:lnTo>
              </a:path>
            </a:pathLst>
          </a:custGeom>
          <a:noFill/>
          <a:ln w="25400" cap="rnd">
            <a:solidFill>
              <a:schemeClr val="hlink"/>
            </a:solidFill>
            <a:round/>
            <a:headEnd/>
            <a:tailEnd/>
          </a:ln>
        </p:spPr>
        <p:txBody>
          <a:bodyPr/>
          <a:lstStyle/>
          <a:p>
            <a:endParaRPr lang="en-US"/>
          </a:p>
        </p:txBody>
      </p:sp>
      <p:sp>
        <p:nvSpPr>
          <p:cNvPr id="14366" name="Line 31"/>
          <p:cNvSpPr>
            <a:spLocks noChangeShapeType="1"/>
          </p:cNvSpPr>
          <p:nvPr/>
        </p:nvSpPr>
        <p:spPr bwMode="auto">
          <a:xfrm>
            <a:off x="6086475" y="3133725"/>
            <a:ext cx="1104900" cy="4763"/>
          </a:xfrm>
          <a:prstGeom prst="line">
            <a:avLst/>
          </a:prstGeom>
          <a:noFill/>
          <a:ln w="38100" cmpd="dbl">
            <a:solidFill>
              <a:schemeClr val="accent2"/>
            </a:solidFill>
            <a:round/>
            <a:headEnd/>
            <a:tailEnd/>
          </a:ln>
        </p:spPr>
        <p:txBody>
          <a:bodyPr wrap="none" anchor="ctr"/>
          <a:lstStyle/>
          <a:p>
            <a:endParaRPr lang="en-US"/>
          </a:p>
        </p:txBody>
      </p:sp>
      <p:sp>
        <p:nvSpPr>
          <p:cNvPr id="14367" name="Line 32"/>
          <p:cNvSpPr>
            <a:spLocks noChangeShapeType="1"/>
          </p:cNvSpPr>
          <p:nvPr/>
        </p:nvSpPr>
        <p:spPr bwMode="auto">
          <a:xfrm flipV="1">
            <a:off x="6062663" y="2295525"/>
            <a:ext cx="0" cy="842963"/>
          </a:xfrm>
          <a:prstGeom prst="line">
            <a:avLst/>
          </a:prstGeom>
          <a:noFill/>
          <a:ln w="38100" cmpd="dbl">
            <a:solidFill>
              <a:schemeClr val="hlink"/>
            </a:solidFill>
            <a:round/>
            <a:headEnd/>
            <a:tailEnd/>
          </a:ln>
        </p:spPr>
        <p:txBody>
          <a:bodyPr wrap="none" anchor="ctr"/>
          <a:lstStyle/>
          <a:p>
            <a:endParaRPr lang="en-US"/>
          </a:p>
        </p:txBody>
      </p:sp>
      <p:sp>
        <p:nvSpPr>
          <p:cNvPr id="14368" name="Line 33"/>
          <p:cNvSpPr>
            <a:spLocks noChangeShapeType="1"/>
          </p:cNvSpPr>
          <p:nvPr/>
        </p:nvSpPr>
        <p:spPr bwMode="auto">
          <a:xfrm>
            <a:off x="6075363" y="2309813"/>
            <a:ext cx="131762" cy="0"/>
          </a:xfrm>
          <a:prstGeom prst="line">
            <a:avLst/>
          </a:prstGeom>
          <a:noFill/>
          <a:ln w="25400">
            <a:solidFill>
              <a:schemeClr val="hlink"/>
            </a:solidFill>
            <a:round/>
            <a:headEnd/>
            <a:tailEnd/>
          </a:ln>
        </p:spPr>
        <p:txBody>
          <a:bodyPr wrap="none" anchor="ctr"/>
          <a:lstStyle/>
          <a:p>
            <a:endParaRPr lang="en-US"/>
          </a:p>
        </p:txBody>
      </p:sp>
      <p:sp>
        <p:nvSpPr>
          <p:cNvPr id="14369" name="Line 34"/>
          <p:cNvSpPr>
            <a:spLocks noChangeShapeType="1"/>
          </p:cNvSpPr>
          <p:nvPr/>
        </p:nvSpPr>
        <p:spPr bwMode="auto">
          <a:xfrm>
            <a:off x="6237288" y="2327275"/>
            <a:ext cx="12700" cy="36513"/>
          </a:xfrm>
          <a:prstGeom prst="line">
            <a:avLst/>
          </a:prstGeom>
          <a:noFill/>
          <a:ln w="25400">
            <a:solidFill>
              <a:schemeClr val="hlink"/>
            </a:solidFill>
            <a:round/>
            <a:headEnd/>
            <a:tailEnd/>
          </a:ln>
        </p:spPr>
        <p:txBody>
          <a:bodyPr wrap="none" anchor="ctr"/>
          <a:lstStyle/>
          <a:p>
            <a:endParaRPr lang="en-US"/>
          </a:p>
        </p:txBody>
      </p:sp>
      <p:sp>
        <p:nvSpPr>
          <p:cNvPr id="14370" name="Line 35"/>
          <p:cNvSpPr>
            <a:spLocks noChangeShapeType="1"/>
          </p:cNvSpPr>
          <p:nvPr/>
        </p:nvSpPr>
        <p:spPr bwMode="auto">
          <a:xfrm flipH="1">
            <a:off x="6215063" y="2392363"/>
            <a:ext cx="60325" cy="547687"/>
          </a:xfrm>
          <a:prstGeom prst="line">
            <a:avLst/>
          </a:prstGeom>
          <a:noFill/>
          <a:ln w="12700">
            <a:solidFill>
              <a:schemeClr val="tx2"/>
            </a:solidFill>
            <a:round/>
            <a:headEnd/>
            <a:tailEnd type="triangle" w="med" len="med"/>
          </a:ln>
        </p:spPr>
        <p:txBody>
          <a:bodyPr wrap="none" anchor="ctr"/>
          <a:lstStyle/>
          <a:p>
            <a:endParaRPr lang="en-US"/>
          </a:p>
        </p:txBody>
      </p:sp>
      <p:sp>
        <p:nvSpPr>
          <p:cNvPr id="14371" name="Line 36"/>
          <p:cNvSpPr>
            <a:spLocks noChangeShapeType="1"/>
          </p:cNvSpPr>
          <p:nvPr/>
        </p:nvSpPr>
        <p:spPr bwMode="auto">
          <a:xfrm>
            <a:off x="6278563" y="2403475"/>
            <a:ext cx="287337" cy="461963"/>
          </a:xfrm>
          <a:prstGeom prst="line">
            <a:avLst/>
          </a:prstGeom>
          <a:noFill/>
          <a:ln w="12700">
            <a:solidFill>
              <a:schemeClr val="tx2"/>
            </a:solidFill>
            <a:round/>
            <a:headEnd/>
            <a:tailEnd type="triangle" w="med" len="med"/>
          </a:ln>
        </p:spPr>
        <p:txBody>
          <a:bodyPr wrap="none" anchor="ctr"/>
          <a:lstStyle/>
          <a:p>
            <a:endParaRPr lang="en-US"/>
          </a:p>
        </p:txBody>
      </p:sp>
      <p:sp>
        <p:nvSpPr>
          <p:cNvPr id="14372" name="Line 37"/>
          <p:cNvSpPr>
            <a:spLocks noChangeShapeType="1"/>
          </p:cNvSpPr>
          <p:nvPr/>
        </p:nvSpPr>
        <p:spPr bwMode="auto">
          <a:xfrm>
            <a:off x="6286500" y="2389188"/>
            <a:ext cx="546100" cy="206375"/>
          </a:xfrm>
          <a:prstGeom prst="line">
            <a:avLst/>
          </a:prstGeom>
          <a:noFill/>
          <a:ln w="12700">
            <a:solidFill>
              <a:schemeClr val="tx2"/>
            </a:solidFill>
            <a:round/>
            <a:headEnd/>
            <a:tailEnd type="triangle" w="med" len="med"/>
          </a:ln>
        </p:spPr>
        <p:txBody>
          <a:bodyPr wrap="none" anchor="ctr"/>
          <a:lstStyle/>
          <a:p>
            <a:endParaRPr lang="en-US"/>
          </a:p>
        </p:txBody>
      </p:sp>
      <p:sp>
        <p:nvSpPr>
          <p:cNvPr id="14373" name="Line 38"/>
          <p:cNvSpPr>
            <a:spLocks noChangeShapeType="1"/>
          </p:cNvSpPr>
          <p:nvPr/>
        </p:nvSpPr>
        <p:spPr bwMode="auto">
          <a:xfrm flipH="1" flipV="1">
            <a:off x="7031038" y="2660650"/>
            <a:ext cx="26987" cy="336550"/>
          </a:xfrm>
          <a:prstGeom prst="line">
            <a:avLst/>
          </a:prstGeom>
          <a:noFill/>
          <a:ln w="12700">
            <a:solidFill>
              <a:schemeClr val="tx2"/>
            </a:solidFill>
            <a:round/>
            <a:headEnd/>
            <a:tailEnd type="triangle" w="med" len="med"/>
          </a:ln>
        </p:spPr>
        <p:txBody>
          <a:bodyPr wrap="none" anchor="ctr"/>
          <a:lstStyle/>
          <a:p>
            <a:endParaRPr lang="en-US"/>
          </a:p>
        </p:txBody>
      </p:sp>
      <p:sp>
        <p:nvSpPr>
          <p:cNvPr id="14374" name="Rectangle 39"/>
          <p:cNvSpPr>
            <a:spLocks noChangeArrowheads="1"/>
          </p:cNvSpPr>
          <p:nvPr/>
        </p:nvSpPr>
        <p:spPr bwMode="auto">
          <a:xfrm>
            <a:off x="6824663" y="2184400"/>
            <a:ext cx="371475" cy="393700"/>
          </a:xfrm>
          <a:prstGeom prst="rect">
            <a:avLst/>
          </a:prstGeom>
          <a:noFill/>
          <a:ln w="12700" cmpd="tri">
            <a:noFill/>
            <a:miter lim="800000"/>
            <a:headEnd/>
            <a:tailEnd/>
          </a:ln>
        </p:spPr>
        <p:txBody>
          <a:bodyPr wrap="none" lIns="90488" tIns="44450" rIns="90488" bIns="44450">
            <a:spAutoFit/>
          </a:bodyPr>
          <a:lstStyle/>
          <a:p>
            <a:pPr eaLnBrk="0" hangingPunct="0"/>
            <a:r>
              <a:rPr lang="en-US" sz="2000" b="1">
                <a:latin typeface="Univers (W1)" charset="0"/>
              </a:rPr>
              <a:t>7.</a:t>
            </a:r>
          </a:p>
        </p:txBody>
      </p:sp>
      <p:sp>
        <p:nvSpPr>
          <p:cNvPr id="14375" name="Arc 40"/>
          <p:cNvSpPr>
            <a:spLocks/>
          </p:cNvSpPr>
          <p:nvPr/>
        </p:nvSpPr>
        <p:spPr bwMode="auto">
          <a:xfrm>
            <a:off x="4370388" y="2555875"/>
            <a:ext cx="341312" cy="1922463"/>
          </a:xfrm>
          <a:custGeom>
            <a:avLst/>
            <a:gdLst>
              <a:gd name="T0" fmla="*/ 0 w 21600"/>
              <a:gd name="T1" fmla="*/ 2147483647 h 21600"/>
              <a:gd name="T2" fmla="*/ 2147483647 w 21600"/>
              <a:gd name="T3" fmla="*/ 0 h 21600"/>
              <a:gd name="T4" fmla="*/ 2147483647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600"/>
                </a:moveTo>
                <a:cubicBezTo>
                  <a:pt x="0" y="9709"/>
                  <a:pt x="9609" y="55"/>
                  <a:pt x="21500" y="0"/>
                </a:cubicBezTo>
              </a:path>
              <a:path w="21600" h="21600" stroke="0" extrusionOk="0">
                <a:moveTo>
                  <a:pt x="0" y="21600"/>
                </a:moveTo>
                <a:cubicBezTo>
                  <a:pt x="0" y="9709"/>
                  <a:pt x="9609" y="55"/>
                  <a:pt x="21500" y="0"/>
                </a:cubicBezTo>
                <a:lnTo>
                  <a:pt x="21600" y="21600"/>
                </a:lnTo>
                <a:close/>
              </a:path>
            </a:pathLst>
          </a:custGeom>
          <a:noFill/>
          <a:ln w="12700" cap="rnd">
            <a:solidFill>
              <a:schemeClr val="tx2"/>
            </a:solidFill>
            <a:round/>
            <a:headEnd/>
            <a:tailEnd type="triangle" w="med" len="med"/>
          </a:ln>
        </p:spPr>
        <p:txBody>
          <a:bodyPr wrap="none" anchor="ctr"/>
          <a:lstStyle/>
          <a:p>
            <a:endParaRPr lang="en-US"/>
          </a:p>
        </p:txBody>
      </p:sp>
      <p:sp>
        <p:nvSpPr>
          <p:cNvPr id="14376" name="Arc 41"/>
          <p:cNvSpPr>
            <a:spLocks/>
          </p:cNvSpPr>
          <p:nvPr/>
        </p:nvSpPr>
        <p:spPr bwMode="auto">
          <a:xfrm>
            <a:off x="4370388" y="4419600"/>
            <a:ext cx="317500" cy="1022350"/>
          </a:xfrm>
          <a:custGeom>
            <a:avLst/>
            <a:gdLst>
              <a:gd name="T0" fmla="*/ 2147483647 w 21600"/>
              <a:gd name="T1" fmla="*/ 2147483647 h 21600"/>
              <a:gd name="T2" fmla="*/ 0 w 21600"/>
              <a:gd name="T3" fmla="*/ 0 h 21600"/>
              <a:gd name="T4" fmla="*/ 2147483647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21600"/>
                </a:moveTo>
                <a:cubicBezTo>
                  <a:pt x="9670" y="21600"/>
                  <a:pt x="0" y="11929"/>
                  <a:pt x="0" y="0"/>
                </a:cubicBezTo>
              </a:path>
              <a:path w="21600" h="21600" stroke="0" extrusionOk="0">
                <a:moveTo>
                  <a:pt x="21600" y="21600"/>
                </a:moveTo>
                <a:cubicBezTo>
                  <a:pt x="9670" y="21600"/>
                  <a:pt x="0" y="11929"/>
                  <a:pt x="0" y="0"/>
                </a:cubicBezTo>
                <a:lnTo>
                  <a:pt x="21600" y="0"/>
                </a:lnTo>
                <a:close/>
              </a:path>
            </a:pathLst>
          </a:custGeom>
          <a:noFill/>
          <a:ln w="12700" cap="rnd">
            <a:solidFill>
              <a:schemeClr val="tx2"/>
            </a:solidFill>
            <a:round/>
            <a:headEnd/>
            <a:tailEnd/>
          </a:ln>
        </p:spPr>
        <p:txBody>
          <a:bodyPr wrap="none" anchor="ctr"/>
          <a:lstStyle/>
          <a:p>
            <a:endParaRPr lang="en-US"/>
          </a:p>
        </p:txBody>
      </p:sp>
      <p:sp>
        <p:nvSpPr>
          <p:cNvPr id="14377" name="Rectangle 42"/>
          <p:cNvSpPr>
            <a:spLocks noChangeArrowheads="1"/>
          </p:cNvSpPr>
          <p:nvPr/>
        </p:nvSpPr>
        <p:spPr bwMode="auto">
          <a:xfrm>
            <a:off x="4786313" y="2260600"/>
            <a:ext cx="371475" cy="393700"/>
          </a:xfrm>
          <a:prstGeom prst="rect">
            <a:avLst/>
          </a:prstGeom>
          <a:noFill/>
          <a:ln w="76200" cmpd="tri">
            <a:noFill/>
            <a:miter lim="800000"/>
            <a:headEnd/>
            <a:tailEnd/>
          </a:ln>
        </p:spPr>
        <p:txBody>
          <a:bodyPr wrap="none" lIns="90488" tIns="44450" rIns="90488" bIns="44450">
            <a:spAutoFit/>
          </a:bodyPr>
          <a:lstStyle/>
          <a:p>
            <a:pPr eaLnBrk="0" hangingPunct="0"/>
            <a:r>
              <a:rPr lang="en-US" sz="2000" b="1">
                <a:latin typeface="Univers (W1)" charset="0"/>
              </a:rPr>
              <a:t>6.</a:t>
            </a:r>
          </a:p>
        </p:txBody>
      </p:sp>
      <p:sp>
        <p:nvSpPr>
          <p:cNvPr id="14378" name="Line 43"/>
          <p:cNvSpPr>
            <a:spLocks noChangeShapeType="1"/>
          </p:cNvSpPr>
          <p:nvPr/>
        </p:nvSpPr>
        <p:spPr bwMode="auto">
          <a:xfrm>
            <a:off x="7143750" y="3209925"/>
            <a:ext cx="0" cy="1990725"/>
          </a:xfrm>
          <a:prstGeom prst="line">
            <a:avLst/>
          </a:prstGeom>
          <a:noFill/>
          <a:ln w="76200" cmpd="tri">
            <a:solidFill>
              <a:schemeClr val="accent2"/>
            </a:solidFill>
            <a:round/>
            <a:headEnd/>
            <a:tailEnd/>
          </a:ln>
        </p:spPr>
        <p:txBody>
          <a:bodyPr wrap="none" anchor="ctr"/>
          <a:lstStyle/>
          <a:p>
            <a:endParaRPr lang="en-US"/>
          </a:p>
        </p:txBody>
      </p:sp>
      <p:sp>
        <p:nvSpPr>
          <p:cNvPr id="14379" name="Line 44"/>
          <p:cNvSpPr>
            <a:spLocks noChangeShapeType="1"/>
          </p:cNvSpPr>
          <p:nvPr/>
        </p:nvSpPr>
        <p:spPr bwMode="auto">
          <a:xfrm>
            <a:off x="6724650" y="5548313"/>
            <a:ext cx="1200150" cy="0"/>
          </a:xfrm>
          <a:prstGeom prst="line">
            <a:avLst/>
          </a:prstGeom>
          <a:noFill/>
          <a:ln w="38100" cmpd="dbl">
            <a:solidFill>
              <a:schemeClr val="hlink"/>
            </a:solidFill>
            <a:round/>
            <a:headEnd/>
            <a:tailEnd/>
          </a:ln>
        </p:spPr>
        <p:txBody>
          <a:bodyPr wrap="none" anchor="ctr"/>
          <a:lstStyle/>
          <a:p>
            <a:endParaRPr lang="en-US"/>
          </a:p>
        </p:txBody>
      </p:sp>
      <p:sp>
        <p:nvSpPr>
          <p:cNvPr id="14380" name="Line 45"/>
          <p:cNvSpPr>
            <a:spLocks noChangeShapeType="1"/>
          </p:cNvSpPr>
          <p:nvPr/>
        </p:nvSpPr>
        <p:spPr bwMode="auto">
          <a:xfrm>
            <a:off x="7162800" y="5214938"/>
            <a:ext cx="742950" cy="0"/>
          </a:xfrm>
          <a:prstGeom prst="line">
            <a:avLst/>
          </a:prstGeom>
          <a:noFill/>
          <a:ln w="76200" cmpd="tri">
            <a:solidFill>
              <a:schemeClr val="accent2"/>
            </a:solidFill>
            <a:round/>
            <a:headEnd/>
            <a:tailEnd/>
          </a:ln>
        </p:spPr>
        <p:txBody>
          <a:bodyPr wrap="none" anchor="ctr"/>
          <a:lstStyle/>
          <a:p>
            <a:endParaRPr lang="en-US"/>
          </a:p>
        </p:txBody>
      </p:sp>
      <p:sp>
        <p:nvSpPr>
          <p:cNvPr id="14381" name="Arc 46"/>
          <p:cNvSpPr>
            <a:spLocks/>
          </p:cNvSpPr>
          <p:nvPr/>
        </p:nvSpPr>
        <p:spPr bwMode="auto">
          <a:xfrm>
            <a:off x="7551738" y="5600700"/>
            <a:ext cx="927100" cy="165100"/>
          </a:xfrm>
          <a:custGeom>
            <a:avLst/>
            <a:gdLst>
              <a:gd name="T0" fmla="*/ 2147483647 w 21600"/>
              <a:gd name="T1" fmla="*/ 2147483647 h 21600"/>
              <a:gd name="T2" fmla="*/ 0 w 21600"/>
              <a:gd name="T3" fmla="*/ 0 h 21600"/>
              <a:gd name="T4" fmla="*/ 2147483647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21600"/>
                </a:moveTo>
                <a:cubicBezTo>
                  <a:pt x="9670" y="21600"/>
                  <a:pt x="0" y="11929"/>
                  <a:pt x="0" y="0"/>
                </a:cubicBezTo>
              </a:path>
              <a:path w="21600" h="21600" stroke="0" extrusionOk="0">
                <a:moveTo>
                  <a:pt x="21600" y="21600"/>
                </a:moveTo>
                <a:cubicBezTo>
                  <a:pt x="9670" y="21600"/>
                  <a:pt x="0" y="11929"/>
                  <a:pt x="0" y="0"/>
                </a:cubicBezTo>
                <a:lnTo>
                  <a:pt x="21600" y="0"/>
                </a:lnTo>
                <a:close/>
              </a:path>
            </a:pathLst>
          </a:custGeom>
          <a:noFill/>
          <a:ln w="12700" cap="rnd">
            <a:solidFill>
              <a:schemeClr val="tx2"/>
            </a:solidFill>
            <a:round/>
            <a:headEnd/>
            <a:tailEnd type="triangle" w="med" len="med"/>
          </a:ln>
        </p:spPr>
        <p:txBody>
          <a:bodyPr wrap="none" anchor="ctr"/>
          <a:lstStyle/>
          <a:p>
            <a:endParaRPr lang="en-US"/>
          </a:p>
        </p:txBody>
      </p:sp>
      <p:sp>
        <p:nvSpPr>
          <p:cNvPr id="14382" name="Rectangle 47"/>
          <p:cNvSpPr>
            <a:spLocks noChangeArrowheads="1"/>
          </p:cNvSpPr>
          <p:nvPr/>
        </p:nvSpPr>
        <p:spPr bwMode="auto">
          <a:xfrm>
            <a:off x="8501063" y="5632450"/>
            <a:ext cx="371475" cy="393700"/>
          </a:xfrm>
          <a:prstGeom prst="rect">
            <a:avLst/>
          </a:prstGeom>
          <a:noFill/>
          <a:ln w="76200" cmpd="tri">
            <a:noFill/>
            <a:miter lim="800000"/>
            <a:headEnd/>
            <a:tailEnd/>
          </a:ln>
        </p:spPr>
        <p:txBody>
          <a:bodyPr wrap="none" lIns="90488" tIns="44450" rIns="90488" bIns="44450">
            <a:spAutoFit/>
          </a:bodyPr>
          <a:lstStyle/>
          <a:p>
            <a:pPr eaLnBrk="0" hangingPunct="0"/>
            <a:r>
              <a:rPr lang="en-US" sz="2000" b="1">
                <a:latin typeface="Univers (W1)" charset="0"/>
              </a:rPr>
              <a:t>5.</a:t>
            </a:r>
          </a:p>
        </p:txBody>
      </p:sp>
      <p:sp>
        <p:nvSpPr>
          <p:cNvPr id="147504" name="Rectangle 48"/>
          <p:cNvSpPr>
            <a:spLocks noChangeArrowheads="1"/>
          </p:cNvSpPr>
          <p:nvPr/>
        </p:nvSpPr>
        <p:spPr bwMode="auto">
          <a:xfrm>
            <a:off x="762000" y="0"/>
            <a:ext cx="7829550" cy="1143000"/>
          </a:xfrm>
          <a:prstGeom prst="rect">
            <a:avLst/>
          </a:prstGeom>
          <a:noFill/>
          <a:ln w="12700">
            <a:noFill/>
            <a:miter lim="800000"/>
            <a:headEnd/>
            <a:tailEnd/>
          </a:ln>
          <a:effectLst>
            <a:outerShdw dist="17961" dir="13500000" algn="ctr" rotWithShape="0">
              <a:schemeClr val="bg2"/>
            </a:outerShdw>
          </a:effectLst>
        </p:spPr>
        <p:txBody>
          <a:bodyPr lIns="90488" tIns="44450" rIns="90488" bIns="44450" anchor="b"/>
          <a:lstStyle/>
          <a:p>
            <a:pPr algn="ctr" eaLnBrk="0" hangingPunct="0">
              <a:lnSpc>
                <a:spcPct val="90000"/>
              </a:lnSpc>
              <a:defRPr/>
            </a:pPr>
            <a:endParaRPr lang="en-US" sz="3600" b="1">
              <a:solidFill>
                <a:schemeClr val="tx2"/>
              </a:solidFill>
              <a:latin typeface="Univers (W1)" charset="0"/>
            </a:endParaRPr>
          </a:p>
        </p:txBody>
      </p:sp>
      <p:sp>
        <p:nvSpPr>
          <p:cNvPr id="147506" name="Rectangle 50"/>
          <p:cNvSpPr>
            <a:spLocks noChangeArrowheads="1"/>
          </p:cNvSpPr>
          <p:nvPr/>
        </p:nvSpPr>
        <p:spPr bwMode="auto">
          <a:xfrm>
            <a:off x="228600" y="228600"/>
            <a:ext cx="8686800" cy="1143000"/>
          </a:xfrm>
          <a:prstGeom prst="rect">
            <a:avLst/>
          </a:prstGeom>
          <a:noFill/>
          <a:ln w="12700">
            <a:noFill/>
            <a:miter lim="800000"/>
            <a:headEnd/>
            <a:tailEnd/>
          </a:ln>
          <a:effectLst>
            <a:outerShdw dist="17961" dir="13500000" algn="ctr" rotWithShape="0">
              <a:schemeClr val="bg2"/>
            </a:outerShdw>
          </a:effectLst>
        </p:spPr>
        <p:txBody>
          <a:bodyPr lIns="90488" tIns="44450" rIns="90488" bIns="44450" anchor="b"/>
          <a:lstStyle/>
          <a:p>
            <a:pPr algn="ctr" eaLnBrk="0" hangingPunct="0">
              <a:lnSpc>
                <a:spcPct val="90000"/>
              </a:lnSpc>
              <a:defRPr/>
            </a:pPr>
            <a:r>
              <a:rPr lang="en-US" sz="4400" b="1">
                <a:solidFill>
                  <a:srgbClr val="0066FF"/>
                </a:solidFill>
                <a:latin typeface="Univers (W1)" charset="0"/>
              </a:rPr>
              <a:t>How Does Radon Get in the Home?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0" dirty="0" smtClean="0">
                <a:effectLst/>
              </a:rPr>
              <a:t>Radon</a:t>
            </a:r>
            <a:endParaRPr lang="en-US" b="0" dirty="0">
              <a:effectLst/>
            </a:endParaRPr>
          </a:p>
        </p:txBody>
      </p:sp>
      <p:sp>
        <p:nvSpPr>
          <p:cNvPr id="2" name="Content Placeholder 1"/>
          <p:cNvSpPr>
            <a:spLocks noGrp="1"/>
          </p:cNvSpPr>
          <p:nvPr>
            <p:ph idx="1"/>
          </p:nvPr>
        </p:nvSpPr>
        <p:spPr>
          <a:xfrm>
            <a:off x="457200" y="1371600"/>
            <a:ext cx="8229600" cy="4767072"/>
          </a:xfrm>
        </p:spPr>
        <p:txBody>
          <a:bodyPr>
            <a:normAutofit fontScale="85000" lnSpcReduction="20000"/>
          </a:bodyPr>
          <a:lstStyle/>
          <a:p>
            <a:r>
              <a:rPr lang="en-US" dirty="0" smtClean="0"/>
              <a:t>Two methods</a:t>
            </a:r>
          </a:p>
          <a:p>
            <a:pPr lvl="1"/>
            <a:r>
              <a:rPr lang="en-US" dirty="0" smtClean="0"/>
              <a:t>Count for </a:t>
            </a:r>
            <a:r>
              <a:rPr lang="en-US" dirty="0" err="1" smtClean="0"/>
              <a:t>Rn</a:t>
            </a:r>
            <a:r>
              <a:rPr lang="en-US" dirty="0" smtClean="0"/>
              <a:t> directly </a:t>
            </a:r>
          </a:p>
          <a:p>
            <a:pPr lvl="1"/>
            <a:r>
              <a:rPr lang="en-US" dirty="0" smtClean="0"/>
              <a:t>Count for daughters </a:t>
            </a:r>
          </a:p>
          <a:p>
            <a:r>
              <a:rPr lang="en-US" dirty="0" smtClean="0"/>
              <a:t>Charcoal canisters have been used in the past to count radon and daughters</a:t>
            </a:r>
          </a:p>
          <a:p>
            <a:pPr lvl="1"/>
            <a:r>
              <a:rPr lang="en-US" dirty="0" smtClean="0"/>
              <a:t>Gas gets into charcoal and decays</a:t>
            </a:r>
          </a:p>
          <a:p>
            <a:pPr lvl="2"/>
            <a:r>
              <a:rPr lang="en-US" dirty="0" smtClean="0"/>
              <a:t>Count canister in a gamma </a:t>
            </a:r>
            <a:r>
              <a:rPr lang="en-US" dirty="0" err="1" smtClean="0"/>
              <a:t>spect</a:t>
            </a:r>
            <a:r>
              <a:rPr lang="en-US" dirty="0" smtClean="0"/>
              <a:t> system</a:t>
            </a:r>
          </a:p>
          <a:p>
            <a:pPr lvl="1"/>
            <a:r>
              <a:rPr lang="en-US" dirty="0" smtClean="0"/>
              <a:t>But is weighed to the last 8-10 hours of collection time</a:t>
            </a:r>
          </a:p>
          <a:p>
            <a:r>
              <a:rPr lang="en-US" dirty="0" err="1" smtClean="0"/>
              <a:t>Eperm</a:t>
            </a:r>
            <a:r>
              <a:rPr lang="en-US" dirty="0" smtClean="0"/>
              <a:t> </a:t>
            </a:r>
            <a:r>
              <a:rPr lang="en-US" dirty="0" err="1" smtClean="0"/>
              <a:t>Radelec</a:t>
            </a:r>
            <a:r>
              <a:rPr lang="en-US" dirty="0" smtClean="0"/>
              <a:t> system</a:t>
            </a:r>
          </a:p>
          <a:p>
            <a:pPr lvl="1"/>
            <a:r>
              <a:rPr lang="en-US" dirty="0" smtClean="0"/>
              <a:t>Collects </a:t>
            </a:r>
            <a:r>
              <a:rPr lang="en-US" dirty="0" err="1" smtClean="0"/>
              <a:t>Rn</a:t>
            </a:r>
            <a:r>
              <a:rPr lang="en-US" dirty="0" smtClean="0"/>
              <a:t> and then daughters decay in chamber causing a voltage drop in  </a:t>
            </a:r>
            <a:r>
              <a:rPr lang="en-US" dirty="0" err="1" smtClean="0"/>
              <a:t>teflon</a:t>
            </a:r>
            <a:r>
              <a:rPr lang="en-US" dirty="0" smtClean="0"/>
              <a:t> disc</a:t>
            </a:r>
          </a:p>
          <a:p>
            <a:pPr lvl="1"/>
            <a:r>
              <a:rPr lang="en-US" dirty="0" smtClean="0"/>
              <a:t>Calculates radon concentration</a:t>
            </a:r>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0" dirty="0" err="1" smtClean="0">
                <a:effectLst/>
              </a:rPr>
              <a:t>Rn</a:t>
            </a:r>
            <a:r>
              <a:rPr lang="en-US" b="0" dirty="0" smtClean="0">
                <a:effectLst/>
              </a:rPr>
              <a:t> canister</a:t>
            </a:r>
            <a:endParaRPr lang="en-US" b="0" dirty="0">
              <a:effectLst/>
            </a:endParaRPr>
          </a:p>
        </p:txBody>
      </p:sp>
      <p:pic>
        <p:nvPicPr>
          <p:cNvPr id="1026" name="Picture 2"/>
          <p:cNvPicPr>
            <a:picLocks noGrp="1" noChangeAspect="1" noChangeArrowheads="1"/>
          </p:cNvPicPr>
          <p:nvPr>
            <p:ph idx="1"/>
          </p:nvPr>
        </p:nvPicPr>
        <p:blipFill>
          <a:blip r:embed="rId2" cstate="print"/>
          <a:stretch>
            <a:fillRect/>
          </a:stretch>
        </p:blipFill>
        <p:spPr bwMode="auto">
          <a:xfrm>
            <a:off x="3619500" y="3146901"/>
            <a:ext cx="1905000" cy="1432560"/>
          </a:xfrm>
          <a:prstGeom prst="rect">
            <a:avLst/>
          </a:prstGeom>
          <a:noFill/>
          <a:ln w="9525">
            <a:noFill/>
            <a:miter lim="800000"/>
            <a:headEnd/>
            <a:tailEnd/>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0" dirty="0" err="1" smtClean="0">
                <a:effectLst/>
              </a:rPr>
              <a:t>EPerms</a:t>
            </a:r>
            <a:endParaRPr lang="en-US" b="0" dirty="0">
              <a:effectLst/>
            </a:endParaRPr>
          </a:p>
        </p:txBody>
      </p:sp>
      <p:pic>
        <p:nvPicPr>
          <p:cNvPr id="2050" name="Picture 2"/>
          <p:cNvPicPr>
            <a:picLocks noGrp="1" noChangeAspect="1" noChangeArrowheads="1"/>
          </p:cNvPicPr>
          <p:nvPr>
            <p:ph idx="1"/>
          </p:nvPr>
        </p:nvPicPr>
        <p:blipFill>
          <a:blip r:embed="rId2" cstate="print"/>
          <a:srcRect/>
          <a:stretch>
            <a:fillRect/>
          </a:stretch>
        </p:blipFill>
        <p:spPr bwMode="auto">
          <a:xfrm>
            <a:off x="228600" y="1524000"/>
            <a:ext cx="4419600" cy="3299968"/>
          </a:xfrm>
          <a:prstGeom prst="rect">
            <a:avLst/>
          </a:prstGeom>
          <a:noFill/>
          <a:ln w="9525">
            <a:noFill/>
            <a:miter lim="800000"/>
            <a:headEnd/>
            <a:tailEnd/>
          </a:ln>
        </p:spPr>
      </p:pic>
      <p:pic>
        <p:nvPicPr>
          <p:cNvPr id="2051" name="Picture 3"/>
          <p:cNvPicPr>
            <a:picLocks noChangeAspect="1" noChangeArrowheads="1"/>
          </p:cNvPicPr>
          <p:nvPr/>
        </p:nvPicPr>
        <p:blipFill>
          <a:blip r:embed="rId3" cstate="print"/>
          <a:srcRect/>
          <a:stretch>
            <a:fillRect/>
          </a:stretch>
        </p:blipFill>
        <p:spPr bwMode="auto">
          <a:xfrm>
            <a:off x="4114801" y="2362200"/>
            <a:ext cx="5029199" cy="4495801"/>
          </a:xfrm>
          <a:prstGeom prst="rect">
            <a:avLst/>
          </a:prstGeom>
          <a:noFill/>
          <a:ln w="9525">
            <a:noFill/>
            <a:miter lim="800000"/>
            <a:headEnd/>
            <a:tailEnd/>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0" dirty="0" smtClean="0">
                <a:effectLst/>
              </a:rPr>
              <a:t>Track Etch</a:t>
            </a:r>
            <a:endParaRPr lang="en-US" b="0" dirty="0">
              <a:effectLst/>
            </a:endParaRPr>
          </a:p>
        </p:txBody>
      </p:sp>
      <p:sp>
        <p:nvSpPr>
          <p:cNvPr id="2" name="Content Placeholder 1"/>
          <p:cNvSpPr>
            <a:spLocks noGrp="1"/>
          </p:cNvSpPr>
          <p:nvPr>
            <p:ph idx="1"/>
          </p:nvPr>
        </p:nvSpPr>
        <p:spPr/>
        <p:txBody>
          <a:bodyPr>
            <a:normAutofit fontScale="92500" lnSpcReduction="20000"/>
          </a:bodyPr>
          <a:lstStyle/>
          <a:p>
            <a:r>
              <a:rPr lang="en-US" dirty="0" smtClean="0"/>
              <a:t>Thick emulsion (similar to film badge material) can be used to detector Radon gas</a:t>
            </a:r>
          </a:p>
          <a:p>
            <a:r>
              <a:rPr lang="en-US" dirty="0" smtClean="0"/>
              <a:t>It is set out where the gas is and over time the </a:t>
            </a:r>
            <a:r>
              <a:rPr lang="en-US" dirty="0" err="1" smtClean="0"/>
              <a:t>Rn</a:t>
            </a:r>
            <a:r>
              <a:rPr lang="en-US" dirty="0" smtClean="0"/>
              <a:t> in the air will decay emitting alpha particles</a:t>
            </a:r>
          </a:p>
          <a:p>
            <a:r>
              <a:rPr lang="en-US" dirty="0" smtClean="0"/>
              <a:t> the alpha particle will leave a imprint on the emulsion</a:t>
            </a:r>
          </a:p>
          <a:p>
            <a:r>
              <a:rPr lang="en-US" dirty="0" smtClean="0"/>
              <a:t>When the emulsion is process the tracks will be easy to see and count</a:t>
            </a:r>
          </a:p>
          <a:p>
            <a:r>
              <a:rPr lang="en-US" dirty="0" smtClean="0"/>
              <a:t>The number of tracks it related to the number of alpha particles which is then related to the amount of </a:t>
            </a:r>
            <a:r>
              <a:rPr lang="en-US" dirty="0" err="1" smtClean="0"/>
              <a:t>Rn</a:t>
            </a:r>
            <a:r>
              <a:rPr lang="en-US" dirty="0" smtClean="0"/>
              <a:t> gas in the air</a:t>
            </a:r>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0" dirty="0" smtClean="0">
                <a:effectLst/>
              </a:rPr>
              <a:t>Track Etch</a:t>
            </a:r>
            <a:endParaRPr lang="en-US" b="0" dirty="0">
              <a:effectLst/>
            </a:endParaRPr>
          </a:p>
        </p:txBody>
      </p:sp>
      <p:pic>
        <p:nvPicPr>
          <p:cNvPr id="1026" name="Picture 2"/>
          <p:cNvPicPr>
            <a:picLocks noGrp="1" noChangeAspect="1" noChangeArrowheads="1"/>
          </p:cNvPicPr>
          <p:nvPr>
            <p:ph idx="1"/>
          </p:nvPr>
        </p:nvPicPr>
        <p:blipFill>
          <a:blip r:embed="rId2" cstate="print"/>
          <a:srcRect/>
          <a:stretch>
            <a:fillRect/>
          </a:stretch>
        </p:blipFill>
        <p:spPr bwMode="auto">
          <a:xfrm>
            <a:off x="5212246" y="609600"/>
            <a:ext cx="3799234" cy="2514600"/>
          </a:xfrm>
          <a:prstGeom prst="rect">
            <a:avLst/>
          </a:prstGeom>
          <a:noFill/>
          <a:ln w="9525">
            <a:noFill/>
            <a:miter lim="800000"/>
            <a:headEnd/>
            <a:tailEnd/>
          </a:ln>
        </p:spPr>
      </p:pic>
      <p:pic>
        <p:nvPicPr>
          <p:cNvPr id="1027" name="Picture 3"/>
          <p:cNvPicPr>
            <a:picLocks noChangeAspect="1" noChangeArrowheads="1"/>
          </p:cNvPicPr>
          <p:nvPr/>
        </p:nvPicPr>
        <p:blipFill>
          <a:blip r:embed="rId3" cstate="print"/>
          <a:srcRect/>
          <a:stretch>
            <a:fillRect/>
          </a:stretch>
        </p:blipFill>
        <p:spPr bwMode="auto">
          <a:xfrm>
            <a:off x="1219200" y="3580688"/>
            <a:ext cx="7305675" cy="3277312"/>
          </a:xfrm>
          <a:prstGeom prst="rect">
            <a:avLst/>
          </a:prstGeom>
          <a:noFill/>
          <a:ln w="9525">
            <a:noFill/>
            <a:miter lim="800000"/>
            <a:headEnd/>
            <a:tailEnd/>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0" dirty="0" smtClean="0">
                <a:effectLst/>
              </a:rPr>
              <a:t>Tritium</a:t>
            </a:r>
            <a:endParaRPr lang="en-US" b="0" dirty="0">
              <a:effectLst/>
            </a:endParaRPr>
          </a:p>
        </p:txBody>
      </p:sp>
      <p:sp>
        <p:nvSpPr>
          <p:cNvPr id="2" name="Content Placeholder 1"/>
          <p:cNvSpPr>
            <a:spLocks noGrp="1"/>
          </p:cNvSpPr>
          <p:nvPr>
            <p:ph idx="1"/>
          </p:nvPr>
        </p:nvSpPr>
        <p:spPr/>
        <p:txBody>
          <a:bodyPr>
            <a:normAutofit fontScale="92500" lnSpcReduction="10000"/>
          </a:bodyPr>
          <a:lstStyle/>
          <a:p>
            <a:r>
              <a:rPr lang="en-US" dirty="0" smtClean="0"/>
              <a:t>Tritium is collected usually as HTO</a:t>
            </a:r>
          </a:p>
          <a:p>
            <a:pPr lvl="1"/>
            <a:r>
              <a:rPr lang="en-US" dirty="0" smtClean="0"/>
              <a:t> higher probability of dose to the public</a:t>
            </a:r>
          </a:p>
          <a:p>
            <a:r>
              <a:rPr lang="en-US" dirty="0" smtClean="0"/>
              <a:t>Drawn into a container that has silica gel in it</a:t>
            </a:r>
          </a:p>
          <a:p>
            <a:r>
              <a:rPr lang="en-US" dirty="0" smtClean="0"/>
              <a:t>Flow rate times time equals total volume of air collected into the container</a:t>
            </a:r>
          </a:p>
          <a:p>
            <a:r>
              <a:rPr lang="en-US" dirty="0" smtClean="0"/>
              <a:t>Sample is then analyzed by liquid scintillation</a:t>
            </a:r>
          </a:p>
          <a:p>
            <a:r>
              <a:rPr lang="en-US" dirty="0" smtClean="0"/>
              <a:t>Concentration of </a:t>
            </a:r>
            <a:r>
              <a:rPr lang="en-US" dirty="0" err="1" smtClean="0"/>
              <a:t>pCi</a:t>
            </a:r>
            <a:r>
              <a:rPr lang="en-US" dirty="0" smtClean="0"/>
              <a:t>/ml can be calculated</a:t>
            </a:r>
          </a:p>
          <a:p>
            <a:r>
              <a:rPr lang="en-US" dirty="0" smtClean="0"/>
              <a:t>Water samples can be counted directly by putting sample into </a:t>
            </a:r>
            <a:r>
              <a:rPr lang="en-US" smtClean="0"/>
              <a:t>liquid scintillation vials</a:t>
            </a:r>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0" dirty="0" smtClean="0">
                <a:effectLst/>
              </a:rPr>
              <a:t>Questions</a:t>
            </a:r>
            <a:endParaRPr lang="en-US" b="0" dirty="0">
              <a:effectLst/>
            </a:endParaRPr>
          </a:p>
        </p:txBody>
      </p:sp>
      <p:pic>
        <p:nvPicPr>
          <p:cNvPr id="2050" name="Picture 2"/>
          <p:cNvPicPr>
            <a:picLocks noGrp="1" noChangeAspect="1" noChangeArrowheads="1"/>
          </p:cNvPicPr>
          <p:nvPr>
            <p:ph idx="1"/>
          </p:nvPr>
        </p:nvPicPr>
        <p:blipFill>
          <a:blip r:embed="rId2" cstate="print"/>
          <a:stretch>
            <a:fillRect/>
          </a:stretch>
        </p:blipFill>
        <p:spPr bwMode="auto">
          <a:xfrm>
            <a:off x="3057468" y="2342781"/>
            <a:ext cx="3029063" cy="3040800"/>
          </a:xfrm>
          <a:prstGeom prst="rect">
            <a:avLst/>
          </a:prstGeom>
          <a:noFill/>
          <a:ln w="9525">
            <a:noFill/>
            <a:miter lim="800000"/>
            <a:headEnd/>
            <a:tailEnd/>
          </a:ln>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0" dirty="0" smtClean="0">
                <a:effectLst/>
              </a:rPr>
              <a:t>Sample Locations</a:t>
            </a:r>
            <a:endParaRPr lang="en-US" b="0" dirty="0">
              <a:effectLst/>
            </a:endParaRPr>
          </a:p>
        </p:txBody>
      </p:sp>
      <p:sp>
        <p:nvSpPr>
          <p:cNvPr id="2" name="Content Placeholder 1"/>
          <p:cNvSpPr>
            <a:spLocks noGrp="1"/>
          </p:cNvSpPr>
          <p:nvPr>
            <p:ph idx="1"/>
          </p:nvPr>
        </p:nvSpPr>
        <p:spPr/>
        <p:txBody>
          <a:bodyPr/>
          <a:lstStyle/>
          <a:p>
            <a:r>
              <a:rPr lang="en-US" dirty="0" smtClean="0"/>
              <a:t>Air samplers are expensive so usually the minimum amount of samples will be taken</a:t>
            </a:r>
          </a:p>
          <a:p>
            <a:r>
              <a:rPr lang="en-US" dirty="0" smtClean="0"/>
              <a:t>The location of the samples should be</a:t>
            </a:r>
          </a:p>
          <a:p>
            <a:pPr lvl="1"/>
            <a:r>
              <a:rPr lang="en-US" dirty="0" smtClean="0"/>
              <a:t>Facility boundary </a:t>
            </a:r>
          </a:p>
          <a:p>
            <a:pPr lvl="1"/>
            <a:r>
              <a:rPr lang="en-US" dirty="0" smtClean="0"/>
              <a:t>Residence with highest predicted concentration</a:t>
            </a:r>
          </a:p>
          <a:p>
            <a:pPr lvl="1"/>
            <a:r>
              <a:rPr lang="en-US" dirty="0" smtClean="0"/>
              <a:t>In the closest town</a:t>
            </a:r>
          </a:p>
          <a:p>
            <a:pPr lvl="1"/>
            <a:r>
              <a:rPr lang="en-US" dirty="0" smtClean="0"/>
              <a:t>At background locations which are usually upwind from facility or source.</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p:txBody>
          <a:bodyPr>
            <a:normAutofit fontScale="90000"/>
          </a:bodyPr>
          <a:lstStyle/>
          <a:p>
            <a:pPr eaLnBrk="1" hangingPunct="1"/>
            <a:r>
              <a:rPr lang="en-US" dirty="0" smtClean="0"/>
              <a:t>Particulate Air sampling instruments</a:t>
            </a:r>
          </a:p>
        </p:txBody>
      </p:sp>
      <p:sp>
        <p:nvSpPr>
          <p:cNvPr id="89091" name="Rectangle 3"/>
          <p:cNvSpPr>
            <a:spLocks noGrp="1" noChangeArrowheads="1"/>
          </p:cNvSpPr>
          <p:nvPr>
            <p:ph idx="1"/>
          </p:nvPr>
        </p:nvSpPr>
        <p:spPr/>
        <p:txBody>
          <a:bodyPr/>
          <a:lstStyle/>
          <a:p>
            <a:pPr eaLnBrk="1" hangingPunct="1"/>
            <a:r>
              <a:rPr lang="en-US" dirty="0" smtClean="0"/>
              <a:t>BZ samplers</a:t>
            </a:r>
          </a:p>
          <a:p>
            <a:pPr eaLnBrk="1" hangingPunct="1"/>
            <a:r>
              <a:rPr lang="en-US" dirty="0" smtClean="0"/>
              <a:t>Area samplers</a:t>
            </a:r>
          </a:p>
          <a:p>
            <a:pPr eaLnBrk="1" hangingPunct="1"/>
            <a:r>
              <a:rPr lang="en-US" dirty="0" smtClean="0"/>
              <a:t>Low volume</a:t>
            </a:r>
          </a:p>
          <a:p>
            <a:pPr eaLnBrk="1" hangingPunct="1"/>
            <a:r>
              <a:rPr lang="en-US" dirty="0" smtClean="0"/>
              <a:t>High volume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p:txBody>
          <a:bodyPr/>
          <a:lstStyle/>
          <a:p>
            <a:pPr eaLnBrk="1" hangingPunct="1"/>
            <a:r>
              <a:rPr lang="en-US" smtClean="0"/>
              <a:t>BZ Pumps</a:t>
            </a:r>
          </a:p>
        </p:txBody>
      </p:sp>
      <p:sp>
        <p:nvSpPr>
          <p:cNvPr id="90115" name="Rectangle 3"/>
          <p:cNvSpPr>
            <a:spLocks noGrp="1" noChangeArrowheads="1"/>
          </p:cNvSpPr>
          <p:nvPr>
            <p:ph idx="1"/>
          </p:nvPr>
        </p:nvSpPr>
        <p:spPr/>
        <p:txBody>
          <a:bodyPr/>
          <a:lstStyle/>
          <a:p>
            <a:pPr eaLnBrk="1" hangingPunct="1"/>
            <a:r>
              <a:rPr lang="en-US" dirty="0" smtClean="0"/>
              <a:t>Small pumps that sample the breathing zone of worker</a:t>
            </a:r>
          </a:p>
          <a:p>
            <a:pPr eaLnBrk="1" hangingPunct="1"/>
            <a:r>
              <a:rPr lang="en-US" dirty="0" smtClean="0"/>
              <a:t>Worn by workers</a:t>
            </a:r>
          </a:p>
          <a:p>
            <a:pPr eaLnBrk="1" hangingPunct="1"/>
            <a:r>
              <a:rPr lang="en-US" dirty="0" smtClean="0"/>
              <a:t>Battery operated, light weight</a:t>
            </a:r>
          </a:p>
          <a:p>
            <a:pPr eaLnBrk="1" hangingPunct="1"/>
            <a:r>
              <a:rPr lang="en-US" dirty="0" smtClean="0"/>
              <a:t>Usually set at 1.2 l/min</a:t>
            </a:r>
          </a:p>
          <a:p>
            <a:pPr eaLnBrk="1" hangingPunct="1"/>
            <a:r>
              <a:rPr lang="en-US" dirty="0" smtClean="0"/>
              <a:t>Can be used to see if respiratory protection is needed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p:txBody>
          <a:bodyPr/>
          <a:lstStyle/>
          <a:p>
            <a:pPr eaLnBrk="1" hangingPunct="1"/>
            <a:r>
              <a:rPr lang="en-US" smtClean="0"/>
              <a:t>Area Monitors</a:t>
            </a:r>
          </a:p>
        </p:txBody>
      </p:sp>
      <p:sp>
        <p:nvSpPr>
          <p:cNvPr id="91139" name="Rectangle 3"/>
          <p:cNvSpPr>
            <a:spLocks noGrp="1" noChangeArrowheads="1"/>
          </p:cNvSpPr>
          <p:nvPr>
            <p:ph idx="1"/>
          </p:nvPr>
        </p:nvSpPr>
        <p:spPr/>
        <p:txBody>
          <a:bodyPr/>
          <a:lstStyle/>
          <a:p>
            <a:pPr eaLnBrk="1" hangingPunct="1"/>
            <a:r>
              <a:rPr lang="en-US" dirty="0" smtClean="0"/>
              <a:t>Set off the side and collects air from general work area.</a:t>
            </a:r>
          </a:p>
          <a:p>
            <a:pPr eaLnBrk="1" hangingPunct="1"/>
            <a:r>
              <a:rPr lang="en-US" dirty="0" smtClean="0"/>
              <a:t>Can be used to determine work airborne concentrations or off site concentrations</a:t>
            </a:r>
          </a:p>
          <a:p>
            <a:pPr eaLnBrk="1" hangingPunct="1"/>
            <a:r>
              <a:rPr lang="en-US" dirty="0" smtClean="0"/>
              <a:t>Usually need AC to operate</a:t>
            </a:r>
          </a:p>
          <a:p>
            <a:pPr eaLnBrk="1" hangingPunct="1"/>
            <a:r>
              <a:rPr lang="en-US" dirty="0" smtClean="0"/>
              <a:t>Fairly portable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Sampling</a:t>
            </a:r>
            <a:endParaRPr lang="en-US" dirty="0"/>
          </a:p>
        </p:txBody>
      </p:sp>
      <p:sp>
        <p:nvSpPr>
          <p:cNvPr id="3" name="Content Placeholder 2"/>
          <p:cNvSpPr>
            <a:spLocks noGrp="1"/>
          </p:cNvSpPr>
          <p:nvPr>
            <p:ph idx="1"/>
          </p:nvPr>
        </p:nvSpPr>
        <p:spPr/>
        <p:txBody>
          <a:bodyPr/>
          <a:lstStyle/>
          <a:p>
            <a:r>
              <a:rPr lang="en-US" dirty="0" err="1" smtClean="0"/>
              <a:t>Radionuclides</a:t>
            </a:r>
            <a:r>
              <a:rPr lang="en-US" dirty="0" smtClean="0"/>
              <a:t> are usually in particulate form</a:t>
            </a:r>
          </a:p>
          <a:p>
            <a:r>
              <a:rPr lang="en-US" dirty="0" smtClean="0"/>
              <a:t>Usually in very low concentrations</a:t>
            </a:r>
          </a:p>
          <a:p>
            <a:r>
              <a:rPr lang="en-US" dirty="0" smtClean="0"/>
              <a:t>Typical method is to use filters to catch particles</a:t>
            </a:r>
          </a:p>
          <a:p>
            <a:pPr lvl="1"/>
            <a:r>
              <a:rPr lang="en-US" dirty="0" smtClean="0"/>
              <a:t>Usually a glass fiber filter</a:t>
            </a:r>
          </a:p>
          <a:p>
            <a:r>
              <a:rPr lang="en-US" dirty="0" smtClean="0"/>
              <a:t>Draw large volume through filter to get enough so one can count</a:t>
            </a:r>
          </a:p>
          <a:p>
            <a:r>
              <a:rPr lang="en-US" dirty="0" smtClean="0"/>
              <a:t>Store filter paper in paper envelope</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0" dirty="0" smtClean="0">
                <a:effectLst/>
              </a:rPr>
              <a:t>Sample counting</a:t>
            </a:r>
            <a:endParaRPr lang="en-US" b="0" dirty="0">
              <a:effectLst/>
            </a:endParaRPr>
          </a:p>
        </p:txBody>
      </p:sp>
      <p:sp>
        <p:nvSpPr>
          <p:cNvPr id="2" name="Content Placeholder 1"/>
          <p:cNvSpPr>
            <a:spLocks noGrp="1"/>
          </p:cNvSpPr>
          <p:nvPr>
            <p:ph idx="1"/>
          </p:nvPr>
        </p:nvSpPr>
        <p:spPr/>
        <p:txBody>
          <a:bodyPr>
            <a:normAutofit lnSpcReduction="10000"/>
          </a:bodyPr>
          <a:lstStyle/>
          <a:p>
            <a:r>
              <a:rPr lang="en-US" dirty="0" smtClean="0"/>
              <a:t>In  areas high in radon, the sample is usually counted twice to see if </a:t>
            </a:r>
            <a:r>
              <a:rPr lang="en-US" dirty="0" err="1" smtClean="0"/>
              <a:t>Rn</a:t>
            </a:r>
            <a:r>
              <a:rPr lang="en-US" dirty="0" smtClean="0"/>
              <a:t> is a factor.</a:t>
            </a:r>
          </a:p>
          <a:p>
            <a:r>
              <a:rPr lang="en-US" dirty="0" smtClean="0"/>
              <a:t> once several hours after collection and a second time 10-20 hours after collection</a:t>
            </a:r>
          </a:p>
          <a:p>
            <a:r>
              <a:rPr lang="en-US" dirty="0" smtClean="0"/>
              <a:t>If there is a significant difference one may have to wait longer to get an accurate reading because of </a:t>
            </a:r>
            <a:r>
              <a:rPr lang="en-US" dirty="0" err="1" smtClean="0"/>
              <a:t>thoron</a:t>
            </a:r>
            <a:r>
              <a:rPr lang="en-US" dirty="0" smtClean="0"/>
              <a:t> daughters in the sample</a:t>
            </a:r>
          </a:p>
          <a:p>
            <a:r>
              <a:rPr lang="en-US" dirty="0" smtClean="0"/>
              <a:t>One must take into account background count rate of the filter when calculating activity</a:t>
            </a:r>
            <a:endParaRPr lang="en-US" dirty="0"/>
          </a:p>
        </p:txBody>
      </p:sp>
    </p:spTree>
  </p:cSld>
  <p:clrMapOvr>
    <a:masterClrMapping/>
  </p:clrMapOvr>
</p:sld>
</file>

<file path=ppt/theme/theme1.xml><?xml version="1.0" encoding="utf-8"?>
<a:theme xmlns:a="http://schemas.openxmlformats.org/drawingml/2006/main" name="RCNE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RCNET</Template>
  <TotalTime>781</TotalTime>
  <Words>1636</Words>
  <Application>Microsoft Office PowerPoint</Application>
  <PresentationFormat>On-screen Show (4:3)</PresentationFormat>
  <Paragraphs>273</Paragraphs>
  <Slides>37</Slides>
  <Notes>3</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RCNET</vt:lpstr>
      <vt:lpstr>PowerPoint Presentation</vt:lpstr>
      <vt:lpstr>Purpose -Type</vt:lpstr>
      <vt:lpstr>Air sampling</vt:lpstr>
      <vt:lpstr>Sample Locations</vt:lpstr>
      <vt:lpstr>Particulate Air sampling instruments</vt:lpstr>
      <vt:lpstr>BZ Pumps</vt:lpstr>
      <vt:lpstr>Area Monitors</vt:lpstr>
      <vt:lpstr>Sampling</vt:lpstr>
      <vt:lpstr>Sample counting</vt:lpstr>
      <vt:lpstr>Concentrations</vt:lpstr>
      <vt:lpstr>Flow rates</vt:lpstr>
      <vt:lpstr>Concentrations</vt:lpstr>
      <vt:lpstr>Dose calculation</vt:lpstr>
      <vt:lpstr>Calculation</vt:lpstr>
      <vt:lpstr>ALI</vt:lpstr>
      <vt:lpstr>Example</vt:lpstr>
      <vt:lpstr>Calculations from start</vt:lpstr>
      <vt:lpstr>cont</vt:lpstr>
      <vt:lpstr>Particulates</vt:lpstr>
      <vt:lpstr>Sample protection</vt:lpstr>
      <vt:lpstr>GASSES</vt:lpstr>
      <vt:lpstr>Gasses in Air</vt:lpstr>
      <vt:lpstr>Iodine</vt:lpstr>
      <vt:lpstr>Noble gasses</vt:lpstr>
      <vt:lpstr>Radon</vt:lpstr>
      <vt:lpstr>Radon</vt:lpstr>
      <vt:lpstr>Radon remediation</vt:lpstr>
      <vt:lpstr>Radon Map</vt:lpstr>
      <vt:lpstr>PowerPoint Presentation</vt:lpstr>
      <vt:lpstr>PowerPoint Presentation</vt:lpstr>
      <vt:lpstr>Radon</vt:lpstr>
      <vt:lpstr>Rn canister</vt:lpstr>
      <vt:lpstr>EPerms</vt:lpstr>
      <vt:lpstr>Track Etch</vt:lpstr>
      <vt:lpstr>Track Etch</vt:lpstr>
      <vt:lpstr>Tritium</vt:lpstr>
      <vt:lpstr>Questions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Air sampling instruments</dc:title>
  <dc:creator>ken</dc:creator>
  <cp:lastModifiedBy>Peggy Hines IRSC</cp:lastModifiedBy>
  <cp:revision>75</cp:revision>
  <dcterms:created xsi:type="dcterms:W3CDTF">2010-11-09T14:21:21Z</dcterms:created>
  <dcterms:modified xsi:type="dcterms:W3CDTF">2013-03-06T20:26:52Z</dcterms:modified>
</cp:coreProperties>
</file>